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6" r:id="rId1"/>
  </p:sldMasterIdLst>
  <p:notesMasterIdLst>
    <p:notesMasterId r:id="rId68"/>
  </p:notesMasterIdLst>
  <p:sldIdLst>
    <p:sldId id="256" r:id="rId2"/>
    <p:sldId id="257" r:id="rId3"/>
    <p:sldId id="260" r:id="rId4"/>
    <p:sldId id="258" r:id="rId5"/>
    <p:sldId id="317" r:id="rId6"/>
    <p:sldId id="261" r:id="rId7"/>
    <p:sldId id="259" r:id="rId8"/>
    <p:sldId id="263" r:id="rId9"/>
    <p:sldId id="262" r:id="rId10"/>
    <p:sldId id="264" r:id="rId11"/>
    <p:sldId id="265" r:id="rId12"/>
    <p:sldId id="266" r:id="rId13"/>
    <p:sldId id="332" r:id="rId14"/>
    <p:sldId id="267" r:id="rId15"/>
    <p:sldId id="322" r:id="rId16"/>
    <p:sldId id="323" r:id="rId17"/>
    <p:sldId id="324" r:id="rId18"/>
    <p:sldId id="325" r:id="rId19"/>
    <p:sldId id="268" r:id="rId20"/>
    <p:sldId id="269" r:id="rId21"/>
    <p:sldId id="271" r:id="rId22"/>
    <p:sldId id="272" r:id="rId23"/>
    <p:sldId id="273" r:id="rId24"/>
    <p:sldId id="279" r:id="rId25"/>
    <p:sldId id="276" r:id="rId26"/>
    <p:sldId id="274" r:id="rId27"/>
    <p:sldId id="275" r:id="rId28"/>
    <p:sldId id="320" r:id="rId29"/>
    <p:sldId id="277" r:id="rId30"/>
    <p:sldId id="321" r:id="rId31"/>
    <p:sldId id="278" r:id="rId32"/>
    <p:sldId id="285" r:id="rId33"/>
    <p:sldId id="288" r:id="rId34"/>
    <p:sldId id="286" r:id="rId35"/>
    <p:sldId id="290" r:id="rId36"/>
    <p:sldId id="327" r:id="rId37"/>
    <p:sldId id="291" r:id="rId38"/>
    <p:sldId id="292" r:id="rId39"/>
    <p:sldId id="293" r:id="rId40"/>
    <p:sldId id="329" r:id="rId41"/>
    <p:sldId id="294" r:id="rId42"/>
    <p:sldId id="296" r:id="rId43"/>
    <p:sldId id="297" r:id="rId44"/>
    <p:sldId id="295" r:id="rId45"/>
    <p:sldId id="298" r:id="rId46"/>
    <p:sldId id="299" r:id="rId47"/>
    <p:sldId id="300" r:id="rId48"/>
    <p:sldId id="318" r:id="rId49"/>
    <p:sldId id="304" r:id="rId50"/>
    <p:sldId id="303" r:id="rId51"/>
    <p:sldId id="319" r:id="rId52"/>
    <p:sldId id="302" r:id="rId53"/>
    <p:sldId id="301" r:id="rId54"/>
    <p:sldId id="330" r:id="rId55"/>
    <p:sldId id="308" r:id="rId56"/>
    <p:sldId id="311" r:id="rId57"/>
    <p:sldId id="331" r:id="rId58"/>
    <p:sldId id="306" r:id="rId59"/>
    <p:sldId id="310" r:id="rId60"/>
    <p:sldId id="333" r:id="rId61"/>
    <p:sldId id="334" r:id="rId62"/>
    <p:sldId id="335" r:id="rId63"/>
    <p:sldId id="336" r:id="rId64"/>
    <p:sldId id="337" r:id="rId65"/>
    <p:sldId id="316" r:id="rId66"/>
    <p:sldId id="313" r:id="rId6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1508" y="-79"/>
      </p:cViewPr>
      <p:guideLst>
        <p:guide orient="horz" pos="2160"/>
        <p:guide pos="2880"/>
      </p:guideLst>
    </p:cSldViewPr>
  </p:slideViewPr>
  <p:notesTextViewPr>
    <p:cViewPr>
      <p:scale>
        <a:sx n="1" d="1"/>
        <a:sy n="1" d="1"/>
      </p:scale>
      <p:origin x="0" y="0"/>
    </p:cViewPr>
  </p:notesTextViewPr>
  <p:sorterViewPr>
    <p:cViewPr>
      <p:scale>
        <a:sx n="100" d="100"/>
        <a:sy n="100" d="100"/>
      </p:scale>
      <p:origin x="0" y="2597"/>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962650-F043-4193-8A7A-F71324F2D6D6}" type="datetimeFigureOut">
              <a:rPr lang="tr-TR" smtClean="0"/>
              <a:t>3.09.2019</a:t>
            </a:fld>
            <a:endParaRPr lang="tr-TR" dirty="0"/>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D680CC-289F-4964-B804-A334AF9AD460}" type="slidenum">
              <a:rPr lang="tr-TR" smtClean="0"/>
              <a:t>‹#›</a:t>
            </a:fld>
            <a:endParaRPr lang="tr-TR" dirty="0"/>
          </a:p>
        </p:txBody>
      </p:sp>
    </p:spTree>
    <p:extLst>
      <p:ext uri="{BB962C8B-B14F-4D97-AF65-F5344CB8AC3E}">
        <p14:creationId xmlns:p14="http://schemas.microsoft.com/office/powerpoint/2010/main" val="307005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DD680CC-289F-4964-B804-A334AF9AD460}" type="slidenum">
              <a:rPr lang="tr-TR" smtClean="0"/>
              <a:t>55</a:t>
            </a:fld>
            <a:endParaRPr lang="tr-TR" dirty="0"/>
          </a:p>
        </p:txBody>
      </p:sp>
    </p:spTree>
    <p:extLst>
      <p:ext uri="{BB962C8B-B14F-4D97-AF65-F5344CB8AC3E}">
        <p14:creationId xmlns:p14="http://schemas.microsoft.com/office/powerpoint/2010/main" val="607196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7C939B26-E226-4C2A-9E9A-F8D5D9B51A70}" type="datetime1">
              <a:rPr lang="tr-TR" smtClean="0"/>
              <a:t>3.09.2019</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1A02F958-9DDF-4FAA-8BFF-0F198BE09CF1}" type="slidenum">
              <a:rPr lang="tr-TR" smtClean="0"/>
              <a:t>‹#›</a:t>
            </a:fld>
            <a:endParaRPr lang="tr-TR"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tr-TR" smtClean="0"/>
              <a:t>Asıl başlık stili için tıklatın</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0F9BDCE3-1416-49FF-A450-4AD2D7CA0150}" type="datetime1">
              <a:rPr lang="tr-TR" smtClean="0"/>
              <a:t>3.09.2019</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1A02F958-9DDF-4FAA-8BFF-0F198BE09CF1}" type="slidenum">
              <a:rPr lang="tr-TR" smtClean="0"/>
              <a:t>‹#›</a:t>
            </a:fld>
            <a:endParaRPr lang="tr-TR"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F0CDD8F-2E6C-46B9-93B5-73B34CBD4EAA}" type="datetime1">
              <a:rPr lang="tr-TR" smtClean="0"/>
              <a:t>3.09.2019</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1A02F958-9DDF-4FAA-8BFF-0F198BE09CF1}" type="slidenum">
              <a:rPr lang="tr-TR" smtClean="0"/>
              <a:t>‹#›</a:t>
            </a:fld>
            <a:endParaRPr lang="tr-TR"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B61F08-8F85-4165-8AC3-430BF83DA8FE}" type="datetime1">
              <a:rPr lang="tr-TR" smtClean="0"/>
              <a:t>3.09.2019</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1A02F958-9DDF-4FAA-8BFF-0F198BE09CF1}" type="slidenum">
              <a:rPr lang="tr-TR" smtClean="0"/>
              <a:t>‹#›</a:t>
            </a:fld>
            <a:endParaRPr lang="tr-TR" dirty="0"/>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9DA84DE9-8E84-4EF0-9D4F-9344FC1925E9}" type="datetime1">
              <a:rPr lang="tr-TR" smtClean="0"/>
              <a:t>3.09.2019</a:t>
            </a:fld>
            <a:endParaRPr lang="tr-TR" dirty="0"/>
          </a:p>
        </p:txBody>
      </p:sp>
      <p:sp>
        <p:nvSpPr>
          <p:cNvPr id="5" name="Footer Placeholder 4"/>
          <p:cNvSpPr>
            <a:spLocks noGrp="1"/>
          </p:cNvSpPr>
          <p:nvPr>
            <p:ph type="ftr" sz="quarter" idx="11"/>
          </p:nvPr>
        </p:nvSpPr>
        <p:spPr/>
        <p:txBody>
          <a:bodyPr/>
          <a:lstStyle/>
          <a:p>
            <a:endParaRPr lang="tr-TR" dirty="0"/>
          </a:p>
        </p:txBody>
      </p:sp>
      <p:sp>
        <p:nvSpPr>
          <p:cNvPr id="6" name="Slide Number Placeholder 5"/>
          <p:cNvSpPr>
            <a:spLocks noGrp="1"/>
          </p:cNvSpPr>
          <p:nvPr>
            <p:ph type="sldNum" sz="quarter" idx="12"/>
          </p:nvPr>
        </p:nvSpPr>
        <p:spPr/>
        <p:txBody>
          <a:bodyPr/>
          <a:lstStyle/>
          <a:p>
            <a:fld id="{1A02F958-9DDF-4FAA-8BFF-0F198BE09CF1}" type="slidenum">
              <a:rPr lang="tr-TR" smtClean="0"/>
              <a:t>‹#›</a:t>
            </a:fld>
            <a:endParaRPr lang="tr-T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60CE6AB-77EE-4D71-AA99-CE1225F38721}" type="datetime1">
              <a:rPr lang="tr-TR" smtClean="0"/>
              <a:t>3.09.2019</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1A02F958-9DDF-4FAA-8BFF-0F198BE09CF1}" type="slidenum">
              <a:rPr lang="tr-TR" smtClean="0"/>
              <a:t>‹#›</a:t>
            </a:fld>
            <a:endParaRPr lang="tr-TR" dirty="0"/>
          </a:p>
        </p:txBody>
      </p:sp>
      <p:sp>
        <p:nvSpPr>
          <p:cNvPr id="8" name="Title 7"/>
          <p:cNvSpPr>
            <a:spLocks noGrp="1"/>
          </p:cNvSpPr>
          <p:nvPr>
            <p:ph type="title"/>
          </p:nvPr>
        </p:nvSpPr>
        <p:spPr/>
        <p:txBody>
          <a:bodyPr/>
          <a:lstStyle/>
          <a:p>
            <a:r>
              <a:rPr lang="tr-TR" smtClean="0"/>
              <a:t>Asıl başlık stili için tıklatın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tr-TR" smtClean="0"/>
              <a:t>Asıl metin stillerini düzenlemek için tıklatın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01B23F9-F4D0-4139-AC80-9D5E0A48BF6F}" type="datetime1">
              <a:rPr lang="tr-TR" smtClean="0"/>
              <a:t>3.09.2019</a:t>
            </a:fld>
            <a:endParaRPr lang="tr-TR" dirty="0"/>
          </a:p>
        </p:txBody>
      </p:sp>
      <p:sp>
        <p:nvSpPr>
          <p:cNvPr id="8" name="Footer Placeholder 7"/>
          <p:cNvSpPr>
            <a:spLocks noGrp="1"/>
          </p:cNvSpPr>
          <p:nvPr>
            <p:ph type="ftr" sz="quarter" idx="11"/>
          </p:nvPr>
        </p:nvSpPr>
        <p:spPr/>
        <p:txBody>
          <a:bodyPr/>
          <a:lstStyle/>
          <a:p>
            <a:endParaRPr lang="tr-TR" dirty="0"/>
          </a:p>
        </p:txBody>
      </p:sp>
      <p:sp>
        <p:nvSpPr>
          <p:cNvPr id="9" name="Slide Number Placeholder 8"/>
          <p:cNvSpPr>
            <a:spLocks noGrp="1"/>
          </p:cNvSpPr>
          <p:nvPr>
            <p:ph type="sldNum" sz="quarter" idx="12"/>
          </p:nvPr>
        </p:nvSpPr>
        <p:spPr/>
        <p:txBody>
          <a:bodyPr/>
          <a:lstStyle/>
          <a:p>
            <a:fld id="{1A02F958-9DDF-4FAA-8BFF-0F198BE09CF1}" type="slidenum">
              <a:rPr lang="tr-TR" smtClean="0"/>
              <a:t>‹#›</a:t>
            </a:fld>
            <a:endParaRPr lang="tr-TR" dirty="0"/>
          </a:p>
        </p:txBody>
      </p:sp>
      <p:sp>
        <p:nvSpPr>
          <p:cNvPr id="10" name="Title 9"/>
          <p:cNvSpPr>
            <a:spLocks noGrp="1"/>
          </p:cNvSpPr>
          <p:nvPr>
            <p:ph type="title"/>
          </p:nvPr>
        </p:nvSpPr>
        <p:spPr/>
        <p:txBody>
          <a:bodyPr/>
          <a:lstStyle/>
          <a:p>
            <a:r>
              <a:rPr lang="tr-TR" smtClean="0"/>
              <a:t>Asıl başlık stili için tıklatın</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4B60B75D-A998-4E2A-A354-FB10D934BCFE}" type="datetime1">
              <a:rPr lang="tr-TR" smtClean="0"/>
              <a:t>3.09.2019</a:t>
            </a:fld>
            <a:endParaRPr lang="tr-TR" dirty="0"/>
          </a:p>
        </p:txBody>
      </p:sp>
      <p:sp>
        <p:nvSpPr>
          <p:cNvPr id="4" name="Footer Placeholder 3"/>
          <p:cNvSpPr>
            <a:spLocks noGrp="1"/>
          </p:cNvSpPr>
          <p:nvPr>
            <p:ph type="ftr" sz="quarter" idx="11"/>
          </p:nvPr>
        </p:nvSpPr>
        <p:spPr/>
        <p:txBody>
          <a:bodyPr/>
          <a:lstStyle/>
          <a:p>
            <a:endParaRPr lang="tr-TR" dirty="0"/>
          </a:p>
        </p:txBody>
      </p:sp>
      <p:sp>
        <p:nvSpPr>
          <p:cNvPr id="5" name="Slide Number Placeholder 4"/>
          <p:cNvSpPr>
            <a:spLocks noGrp="1"/>
          </p:cNvSpPr>
          <p:nvPr>
            <p:ph type="sldNum" sz="quarter" idx="12"/>
          </p:nvPr>
        </p:nvSpPr>
        <p:spPr/>
        <p:txBody>
          <a:bodyPr/>
          <a:lstStyle/>
          <a:p>
            <a:fld id="{1A02F958-9DDF-4FAA-8BFF-0F198BE09CF1}" type="slidenum">
              <a:rPr lang="tr-TR" smtClean="0"/>
              <a:t>‹#›</a:t>
            </a:fld>
            <a:endParaRPr lang="tr-T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40E28-4981-4716-B172-4CF9B0542FCF}" type="datetime1">
              <a:rPr lang="tr-TR" smtClean="0"/>
              <a:t>3.09.2019</a:t>
            </a:fld>
            <a:endParaRPr lang="tr-TR" dirty="0"/>
          </a:p>
        </p:txBody>
      </p:sp>
      <p:sp>
        <p:nvSpPr>
          <p:cNvPr id="3" name="Footer Placeholder 2"/>
          <p:cNvSpPr>
            <a:spLocks noGrp="1"/>
          </p:cNvSpPr>
          <p:nvPr>
            <p:ph type="ftr" sz="quarter" idx="11"/>
          </p:nvPr>
        </p:nvSpPr>
        <p:spPr/>
        <p:txBody>
          <a:bodyPr/>
          <a:lstStyle/>
          <a:p>
            <a:endParaRPr lang="tr-TR" dirty="0"/>
          </a:p>
        </p:txBody>
      </p:sp>
      <p:sp>
        <p:nvSpPr>
          <p:cNvPr id="4" name="Slide Number Placeholder 3"/>
          <p:cNvSpPr>
            <a:spLocks noGrp="1"/>
          </p:cNvSpPr>
          <p:nvPr>
            <p:ph type="sldNum" sz="quarter" idx="12"/>
          </p:nvPr>
        </p:nvSpPr>
        <p:spPr/>
        <p:txBody>
          <a:bodyPr/>
          <a:lstStyle/>
          <a:p>
            <a:fld id="{1A02F958-9DDF-4FAA-8BFF-0F198BE09CF1}" type="slidenum">
              <a:rPr lang="tr-TR" smtClean="0"/>
              <a:t>‹#›</a:t>
            </a:fld>
            <a:endParaRPr lang="tr-TR"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2A27B02-A3D7-4515-BE9A-CC7836E7355D}" type="datetime1">
              <a:rPr lang="tr-TR" smtClean="0"/>
              <a:t>3.09.2019</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1A02F958-9DDF-4FAA-8BFF-0F198BE09CF1}" type="slidenum">
              <a:rPr lang="tr-TR" smtClean="0"/>
              <a:t>‹#›</a:t>
            </a:fld>
            <a:endParaRPr lang="tr-TR"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A970C3A-39A8-4953-8E61-1AA75CBF5C4B}" type="datetime1">
              <a:rPr lang="tr-TR" smtClean="0"/>
              <a:t>3.09.2019</a:t>
            </a:fld>
            <a:endParaRPr lang="tr-TR" dirty="0"/>
          </a:p>
        </p:txBody>
      </p:sp>
      <p:sp>
        <p:nvSpPr>
          <p:cNvPr id="6" name="Footer Placeholder 5"/>
          <p:cNvSpPr>
            <a:spLocks noGrp="1"/>
          </p:cNvSpPr>
          <p:nvPr>
            <p:ph type="ftr" sz="quarter" idx="11"/>
          </p:nvPr>
        </p:nvSpPr>
        <p:spPr/>
        <p:txBody>
          <a:bodyPr/>
          <a:lstStyle/>
          <a:p>
            <a:endParaRPr lang="tr-TR" dirty="0"/>
          </a:p>
        </p:txBody>
      </p:sp>
      <p:sp>
        <p:nvSpPr>
          <p:cNvPr id="7" name="Slide Number Placeholder 6"/>
          <p:cNvSpPr>
            <a:spLocks noGrp="1"/>
          </p:cNvSpPr>
          <p:nvPr>
            <p:ph type="sldNum" sz="quarter" idx="12"/>
          </p:nvPr>
        </p:nvSpPr>
        <p:spPr/>
        <p:txBody>
          <a:bodyPr/>
          <a:lstStyle/>
          <a:p>
            <a:fld id="{1A02F958-9DDF-4FAA-8BFF-0F198BE09CF1}" type="slidenum">
              <a:rPr lang="tr-TR" smtClean="0"/>
              <a:t>‹#›</a:t>
            </a:fld>
            <a:endParaRPr lang="tr-TR"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tr-TR" smtClean="0"/>
              <a:t>Asıl başlık stili için tıklatın</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E2880D0-38A2-455C-AAB5-854D5FFA3C35}" type="datetime1">
              <a:rPr lang="tr-TR" smtClean="0"/>
              <a:t>3.09.2019</a:t>
            </a:fld>
            <a:endParaRPr lang="tr-TR"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tr-TR"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1A02F958-9DDF-4FAA-8BFF-0F198BE09CF1}" type="slidenum">
              <a:rPr lang="tr-TR" smtClean="0"/>
              <a:t>‹#›</a:t>
            </a:fld>
            <a:endParaRPr lang="tr-TR"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hf hdr="0" ftr="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tyf.gov.tr/" TargetMode="External"/><Relationship Id="rId4" Type="http://schemas.openxmlformats.org/officeDocument/2006/relationships/hyperlink" Target="mailto:info@tyf.gov.tr" TargetMode="Externa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8" Type="http://schemas.openxmlformats.org/officeDocument/2006/relationships/image" Target="../media/image40.jpeg"/><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wdp"/><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59.png"/></Relationships>
</file>

<file path=ppt/slides/_rels/slide61.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1.wdp"/><Relationship Id="rId7"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7.wmf"/></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p:txBody>
          <a:bodyPr/>
          <a:lstStyle/>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278813"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8244408" y="-22748"/>
            <a:ext cx="899592" cy="899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etin kutusu 3"/>
          <p:cNvSpPr txBox="1"/>
          <p:nvPr/>
        </p:nvSpPr>
        <p:spPr>
          <a:xfrm>
            <a:off x="394048" y="2249489"/>
            <a:ext cx="3692696" cy="3477875"/>
          </a:xfrm>
          <a:prstGeom prst="rect">
            <a:avLst/>
          </a:prstGeom>
          <a:noFill/>
        </p:spPr>
        <p:txBody>
          <a:bodyPr wrap="square" rtlCol="0">
            <a:spAutoFit/>
          </a:bodyPr>
          <a:lstStyle/>
          <a:p>
            <a:pPr algn="ctr"/>
            <a:r>
              <a:rPr lang="tr-TR"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2019-2020 YÜZME SEZONU</a:t>
            </a:r>
          </a:p>
          <a:p>
            <a:pPr algn="ctr"/>
            <a:r>
              <a:rPr lang="tr-TR"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İL HAKEM SEMİNERLERİ</a:t>
            </a:r>
            <a:endParaRPr lang="tr-TR"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Veri Yer Tutucusu 4"/>
          <p:cNvSpPr>
            <a:spLocks noGrp="1"/>
          </p:cNvSpPr>
          <p:nvPr>
            <p:ph type="dt" sz="half" idx="10"/>
          </p:nvPr>
        </p:nvSpPr>
        <p:spPr/>
        <p:txBody>
          <a:bodyPr/>
          <a:lstStyle/>
          <a:p>
            <a:fld id="{9514728C-435A-4BE7-B955-48307AE2A529}" type="datetime1">
              <a:rPr lang="tr-TR" smtClean="0"/>
              <a:t>3.09.2019</a:t>
            </a:fld>
            <a:endParaRPr lang="tr-TR" dirty="0"/>
          </a:p>
        </p:txBody>
      </p:sp>
      <p:sp>
        <p:nvSpPr>
          <p:cNvPr id="6" name="Slayt Numarası Yer Tutucusu 5"/>
          <p:cNvSpPr>
            <a:spLocks noGrp="1"/>
          </p:cNvSpPr>
          <p:nvPr>
            <p:ph type="sldNum" sz="quarter" idx="12"/>
          </p:nvPr>
        </p:nvSpPr>
        <p:spPr/>
        <p:txBody>
          <a:bodyPr/>
          <a:lstStyle/>
          <a:p>
            <a:fld id="{1A02F958-9DDF-4FAA-8BFF-0F198BE09CF1}" type="slidenum">
              <a:rPr lang="tr-TR" smtClean="0">
                <a:solidFill>
                  <a:schemeClr val="bg1"/>
                </a:solidFill>
              </a:rPr>
              <a:t>1</a:t>
            </a:fld>
            <a:endParaRPr lang="tr-TR" dirty="0">
              <a:solidFill>
                <a:schemeClr val="bg1"/>
              </a:solidFill>
            </a:endParaRPr>
          </a:p>
        </p:txBody>
      </p:sp>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748"/>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648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835696" y="288957"/>
            <a:ext cx="5796136" cy="523220"/>
          </a:xfrm>
          <a:prstGeom prst="rect">
            <a:avLst/>
          </a:prstGeom>
        </p:spPr>
        <p:txBody>
          <a:bodyPr wrap="square">
            <a:spAutoFit/>
          </a:bodyPr>
          <a:lstStyle/>
          <a:p>
            <a:pPr lvl="0"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KELİMELER</a:t>
            </a:r>
            <a:r>
              <a:rPr lang="tr-TR" altLang="tr-TR" sz="2800" b="1" dirty="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p:txBody>
      </p:sp>
      <p:pic>
        <p:nvPicPr>
          <p:cNvPr id="923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72815"/>
            <a:ext cx="9036496" cy="329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Veri Yer Tutucusu 15"/>
          <p:cNvSpPr>
            <a:spLocks noGrp="1"/>
          </p:cNvSpPr>
          <p:nvPr>
            <p:ph type="dt" sz="half" idx="10"/>
          </p:nvPr>
        </p:nvSpPr>
        <p:spPr/>
        <p:txBody>
          <a:bodyPr/>
          <a:lstStyle/>
          <a:p>
            <a:fld id="{EBAC981D-E74C-4220-93C8-C5F54895472D}" type="datetime1">
              <a:rPr lang="tr-TR" smtClean="0"/>
              <a:t>3.09.2019</a:t>
            </a:fld>
            <a:endParaRPr lang="tr-TR" dirty="0"/>
          </a:p>
        </p:txBody>
      </p:sp>
      <p:sp>
        <p:nvSpPr>
          <p:cNvPr id="17" name="Slayt Numarası Yer Tutucusu 16"/>
          <p:cNvSpPr>
            <a:spLocks noGrp="1"/>
          </p:cNvSpPr>
          <p:nvPr>
            <p:ph type="sldNum" sz="quarter" idx="12"/>
          </p:nvPr>
        </p:nvSpPr>
        <p:spPr/>
        <p:txBody>
          <a:bodyPr/>
          <a:lstStyle/>
          <a:p>
            <a:fld id="{1A02F958-9DDF-4FAA-8BFF-0F198BE09CF1}" type="slidenum">
              <a:rPr lang="tr-TR" smtClean="0"/>
              <a:t>10</a:t>
            </a:fld>
            <a:endParaRPr lang="tr-TR" dirty="0"/>
          </a:p>
        </p:txBody>
      </p:sp>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03" y="20014"/>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150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2414" y="0"/>
            <a:ext cx="909500" cy="90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763688" y="154486"/>
            <a:ext cx="5796136" cy="523220"/>
          </a:xfrm>
          <a:prstGeom prst="rect">
            <a:avLst/>
          </a:prstGeom>
        </p:spPr>
        <p:txBody>
          <a:bodyPr wrap="square">
            <a:spAutoFit/>
          </a:bodyPr>
          <a:lstStyle/>
          <a:p>
            <a:pPr lvl="0"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KELİMELER</a:t>
            </a:r>
            <a:r>
              <a:rPr lang="tr-TR" altLang="tr-TR" sz="2800" b="1" dirty="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p:txBody>
      </p:sp>
      <p:sp>
        <p:nvSpPr>
          <p:cNvPr id="2" name="Dikdörtgen 1"/>
          <p:cNvSpPr/>
          <p:nvPr/>
        </p:nvSpPr>
        <p:spPr>
          <a:xfrm>
            <a:off x="107504" y="2924944"/>
            <a:ext cx="8784976" cy="3785652"/>
          </a:xfrm>
          <a:prstGeom prst="rect">
            <a:avLst/>
          </a:prstGeom>
        </p:spPr>
        <p:txBody>
          <a:bodyPr wrap="square">
            <a:spAutoFit/>
          </a:bodyPr>
          <a:lstStyle/>
          <a:p>
            <a:pPr algn="just"/>
            <a:r>
              <a:rPr lang="tr-TR" dirty="0" smtClean="0"/>
              <a:t>•</a:t>
            </a:r>
            <a:r>
              <a:rPr lang="tr-TR" sz="2400" dirty="0" smtClean="0">
                <a:solidFill>
                  <a:srgbClr val="FF0000"/>
                </a:solidFill>
              </a:rPr>
              <a:t>Resmi Zaman– </a:t>
            </a:r>
            <a:r>
              <a:rPr lang="tr-TR" sz="2400" dirty="0" smtClean="0"/>
              <a:t>Sporcunun yüzdüğü zaman/süre.</a:t>
            </a:r>
          </a:p>
          <a:p>
            <a:pPr algn="just"/>
            <a:endParaRPr lang="tr-TR" sz="2400" dirty="0" smtClean="0"/>
          </a:p>
          <a:p>
            <a:pPr algn="just"/>
            <a:r>
              <a:rPr lang="tr-TR" sz="2400" dirty="0" smtClean="0"/>
              <a:t>•</a:t>
            </a:r>
            <a:r>
              <a:rPr lang="tr-TR" sz="2400" dirty="0" smtClean="0">
                <a:solidFill>
                  <a:srgbClr val="FF0000"/>
                </a:solidFill>
              </a:rPr>
              <a:t>Tur zamanı– </a:t>
            </a:r>
            <a:r>
              <a:rPr lang="tr-TR" sz="2400" dirty="0" smtClean="0"/>
              <a:t>Bir yarışın toplam mesafesinden daha kısa mesafelerin ne kadar sürede yüzüldüğünün ölçüldüğü zaman.</a:t>
            </a:r>
          </a:p>
          <a:p>
            <a:pPr algn="just"/>
            <a:endParaRPr lang="tr-TR" sz="2400" dirty="0" smtClean="0"/>
          </a:p>
          <a:p>
            <a:pPr algn="just"/>
            <a:r>
              <a:rPr lang="tr-TR" sz="2400" dirty="0" smtClean="0"/>
              <a:t>•</a:t>
            </a:r>
            <a:r>
              <a:rPr lang="tr-TR" sz="2400" dirty="0" smtClean="0">
                <a:solidFill>
                  <a:srgbClr val="FF0000"/>
                </a:solidFill>
              </a:rPr>
              <a:t>Giriş zamanı– </a:t>
            </a:r>
            <a:r>
              <a:rPr lang="tr-TR" sz="2400" dirty="0" smtClean="0"/>
              <a:t>Sıralama zamanı olarak ta adlandırılır. Bir yüzücünün daha önce bir müsabakada yüzdüğü süredir.</a:t>
            </a:r>
          </a:p>
          <a:p>
            <a:pPr algn="just"/>
            <a:endParaRPr lang="tr-TR" sz="2400" dirty="0" smtClean="0"/>
          </a:p>
          <a:p>
            <a:pPr algn="just"/>
            <a:r>
              <a:rPr lang="tr-TR" sz="2400" dirty="0" smtClean="0"/>
              <a:t>•</a:t>
            </a:r>
            <a:r>
              <a:rPr lang="tr-TR" sz="2400" dirty="0" smtClean="0">
                <a:solidFill>
                  <a:srgbClr val="FF0000"/>
                </a:solidFill>
              </a:rPr>
              <a:t>Baraj derecesi– </a:t>
            </a:r>
            <a:r>
              <a:rPr lang="tr-TR" sz="2400" dirty="0" smtClean="0"/>
              <a:t>Bir yüzücünün müsabakaya girebilmesi için daha önce elde etmesi gereken süre.</a:t>
            </a:r>
            <a:endParaRPr lang="tr-TR" sz="2400" dirty="0"/>
          </a:p>
        </p:txBody>
      </p:sp>
      <p:pic>
        <p:nvPicPr>
          <p:cNvPr id="11" name="image22.png"/>
          <p:cNvPicPr/>
          <p:nvPr/>
        </p:nvPicPr>
        <p:blipFill>
          <a:blip r:embed="rId4" cstate="print"/>
          <a:stretch>
            <a:fillRect/>
          </a:stretch>
        </p:blipFill>
        <p:spPr>
          <a:xfrm>
            <a:off x="2483768" y="909500"/>
            <a:ext cx="3240360" cy="1959206"/>
          </a:xfrm>
          <a:prstGeom prst="rect">
            <a:avLst/>
          </a:prstGeom>
        </p:spPr>
      </p:pic>
      <p:sp>
        <p:nvSpPr>
          <p:cNvPr id="3" name="Veri Yer Tutucusu 2"/>
          <p:cNvSpPr>
            <a:spLocks noGrp="1"/>
          </p:cNvSpPr>
          <p:nvPr>
            <p:ph type="dt" sz="half" idx="10"/>
          </p:nvPr>
        </p:nvSpPr>
        <p:spPr/>
        <p:txBody>
          <a:bodyPr/>
          <a:lstStyle/>
          <a:p>
            <a:fld id="{D4690EA7-CB8B-45D7-80A6-DE42D1B14C4E}" type="datetime1">
              <a:rPr lang="tr-TR" smtClean="0"/>
              <a:t>3.09.2019</a:t>
            </a:fld>
            <a:endParaRPr lang="tr-TR" dirty="0"/>
          </a:p>
        </p:txBody>
      </p:sp>
      <p:sp>
        <p:nvSpPr>
          <p:cNvPr id="5" name="Slayt Numarası Yer Tutucusu 4"/>
          <p:cNvSpPr>
            <a:spLocks noGrp="1"/>
          </p:cNvSpPr>
          <p:nvPr>
            <p:ph type="sldNum" sz="quarter" idx="12"/>
          </p:nvPr>
        </p:nvSpPr>
        <p:spPr/>
        <p:txBody>
          <a:bodyPr/>
          <a:lstStyle/>
          <a:p>
            <a:fld id="{1A02F958-9DDF-4FAA-8BFF-0F198BE09CF1}" type="slidenum">
              <a:rPr lang="tr-TR" smtClean="0"/>
              <a:t>11</a:t>
            </a:fld>
            <a:endParaRPr lang="tr-TR" dirty="0"/>
          </a:p>
        </p:txBody>
      </p:sp>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2" y="26252"/>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3389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835696" y="264758"/>
            <a:ext cx="5796136" cy="523220"/>
          </a:xfrm>
          <a:prstGeom prst="rect">
            <a:avLst/>
          </a:prstGeom>
        </p:spPr>
        <p:txBody>
          <a:bodyPr wrap="square">
            <a:spAutoFit/>
          </a:bodyPr>
          <a:lstStyle/>
          <a:p>
            <a:pPr lvl="0"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KELİMELER</a:t>
            </a:r>
            <a:r>
              <a:rPr lang="tr-TR" altLang="tr-TR" sz="2800" b="1" dirty="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p:txBody>
      </p:sp>
      <p:sp>
        <p:nvSpPr>
          <p:cNvPr id="3" name="Dikdörtgen 2"/>
          <p:cNvSpPr/>
          <p:nvPr/>
        </p:nvSpPr>
        <p:spPr>
          <a:xfrm>
            <a:off x="0" y="1268760"/>
            <a:ext cx="8964488" cy="2662605"/>
          </a:xfrm>
          <a:prstGeom prst="rect">
            <a:avLst/>
          </a:prstGeom>
        </p:spPr>
        <p:txBody>
          <a:bodyPr wrap="square">
            <a:spAutoFit/>
          </a:bodyPr>
          <a:lstStyle/>
          <a:p>
            <a:pPr algn="just"/>
            <a:r>
              <a:rPr lang="tr-TR" dirty="0" smtClean="0"/>
              <a:t>•</a:t>
            </a:r>
            <a:r>
              <a:rPr lang="tr-TR" dirty="0" smtClean="0">
                <a:solidFill>
                  <a:srgbClr val="FF0000"/>
                </a:solidFill>
              </a:rPr>
              <a:t>Yarışma</a:t>
            </a:r>
            <a:r>
              <a:rPr lang="tr-TR" dirty="0" smtClean="0"/>
              <a:t>– Yarışma sporcuların aynı mesafe, stil, cinsiyet ve yaş guruplarında yaptıkları müsabakalardır. Her yarışın kendisine atanmış bir numarası vardır.</a:t>
            </a:r>
          </a:p>
          <a:p>
            <a:pPr algn="just"/>
            <a:r>
              <a:rPr lang="tr-TR" dirty="0" smtClean="0"/>
              <a:t>•</a:t>
            </a:r>
            <a:r>
              <a:rPr lang="tr-TR" dirty="0" smtClean="0">
                <a:solidFill>
                  <a:srgbClr val="FF0000"/>
                </a:solidFill>
              </a:rPr>
              <a:t>Seri</a:t>
            </a:r>
            <a:r>
              <a:rPr lang="tr-TR" dirty="0" smtClean="0"/>
              <a:t>–Sporcuların yarışmaya giriş için verdikleri derecelere göre gruplandırılmalarına seri denir. Seriler yüzülen havuzda ki kulvar sayısına göre (6-8-10) beraber yüzecek olan sporcuları içerir.</a:t>
            </a:r>
          </a:p>
          <a:p>
            <a:pPr algn="just"/>
            <a:r>
              <a:rPr lang="tr-TR" dirty="0" smtClean="0"/>
              <a:t>•</a:t>
            </a:r>
            <a:r>
              <a:rPr lang="tr-TR" dirty="0" smtClean="0">
                <a:solidFill>
                  <a:srgbClr val="FF0000"/>
                </a:solidFill>
              </a:rPr>
              <a:t>Kulvar</a:t>
            </a:r>
            <a:r>
              <a:rPr lang="tr-TR" dirty="0" smtClean="0"/>
              <a:t>– Her yüzücüye bir kulvar atanır ve yüzücünün yarışı bu kulvarda başlaması ve bitirmesi gerekir. Kulvarlar 1-6 (6 kulvarlı havuz),1-8 (8 kulvarlı havuz),veya 0-9 (10 kulvarlı havuz) olarak adlandırılır ve depar taşlarının arkasından sağdan sola doğru numaralandırılır.</a:t>
            </a:r>
            <a:endParaRPr lang="tr-TR" dirty="0"/>
          </a:p>
        </p:txBody>
      </p:sp>
      <p:sp>
        <p:nvSpPr>
          <p:cNvPr id="5" name="Dikdörtgen 4"/>
          <p:cNvSpPr/>
          <p:nvPr/>
        </p:nvSpPr>
        <p:spPr>
          <a:xfrm>
            <a:off x="0" y="3931365"/>
            <a:ext cx="9036496" cy="2585323"/>
          </a:xfrm>
          <a:prstGeom prst="rect">
            <a:avLst/>
          </a:prstGeom>
        </p:spPr>
        <p:txBody>
          <a:bodyPr wrap="square">
            <a:spAutoFit/>
          </a:bodyPr>
          <a:lstStyle/>
          <a:p>
            <a:pPr algn="just"/>
            <a:r>
              <a:rPr lang="tr-TR" dirty="0" smtClean="0"/>
              <a:t>•</a:t>
            </a:r>
            <a:r>
              <a:rPr lang="tr-TR" dirty="0" smtClean="0">
                <a:solidFill>
                  <a:srgbClr val="FF0000"/>
                </a:solidFill>
              </a:rPr>
              <a:t>Manuel zamanlamalı yarış </a:t>
            </a:r>
            <a:r>
              <a:rPr lang="tr-TR" dirty="0" smtClean="0"/>
              <a:t>– Sporcuların zamanını kaydetmek için sadece el kronometresi ve zaman kartlarının kullanıldığı yarışlar.</a:t>
            </a:r>
          </a:p>
          <a:p>
            <a:pPr algn="just"/>
            <a:r>
              <a:rPr lang="tr-TR" dirty="0" smtClean="0"/>
              <a:t>•</a:t>
            </a:r>
            <a:r>
              <a:rPr lang="tr-TR" dirty="0" smtClean="0">
                <a:solidFill>
                  <a:srgbClr val="FF0000"/>
                </a:solidFill>
              </a:rPr>
              <a:t>Elektronik zamanlamalı yarış </a:t>
            </a:r>
            <a:r>
              <a:rPr lang="tr-TR" dirty="0" smtClean="0"/>
              <a:t>– Sporcuların zamanını kaydetmek için elektronik sistemin kullanıldığı yarışlar. Bu sistem dokunmatik levhalar, yedekleme düğmeleri (butonalar) ve kablosuz kronometreler içerebilir.</a:t>
            </a:r>
          </a:p>
          <a:p>
            <a:pPr algn="just"/>
            <a:r>
              <a:rPr lang="tr-TR" dirty="0" smtClean="0"/>
              <a:t>•</a:t>
            </a:r>
            <a:r>
              <a:rPr lang="tr-TR" dirty="0" smtClean="0">
                <a:solidFill>
                  <a:srgbClr val="FF0000"/>
                </a:solidFill>
              </a:rPr>
              <a:t>Meet Manager Yazılımı </a:t>
            </a:r>
            <a:r>
              <a:rPr lang="tr-TR" dirty="0" smtClean="0"/>
              <a:t>– Bir yüzme müsabaka programı (Türkiye’de Meet Manager veya SPLASH olarak adlandırılır) müsabakaları organize etmek ve gerekli çıktıları ve sonuçları almak için kullanılır. Vakit hakemleri bu programdan alınan seri veya zamanlama evraklarını ölçtükleri zamanları kaydetmek için kullanır.</a:t>
            </a:r>
            <a:endParaRPr lang="tr-TR" dirty="0"/>
          </a:p>
        </p:txBody>
      </p:sp>
      <p:sp>
        <p:nvSpPr>
          <p:cNvPr id="6" name="Veri Yer Tutucusu 5"/>
          <p:cNvSpPr>
            <a:spLocks noGrp="1"/>
          </p:cNvSpPr>
          <p:nvPr>
            <p:ph type="dt" sz="half" idx="10"/>
          </p:nvPr>
        </p:nvSpPr>
        <p:spPr/>
        <p:txBody>
          <a:bodyPr/>
          <a:lstStyle/>
          <a:p>
            <a:fld id="{A6871B58-2675-4ACA-B63E-1D9F78868260}" type="datetime1">
              <a:rPr lang="tr-TR" smtClean="0"/>
              <a:t>3.09.2019</a:t>
            </a:fld>
            <a:endParaRPr lang="tr-TR" dirty="0"/>
          </a:p>
        </p:txBody>
      </p:sp>
      <p:sp>
        <p:nvSpPr>
          <p:cNvPr id="7" name="Slayt Numarası Yer Tutucusu 6"/>
          <p:cNvSpPr>
            <a:spLocks noGrp="1"/>
          </p:cNvSpPr>
          <p:nvPr>
            <p:ph type="sldNum" sz="quarter" idx="12"/>
          </p:nvPr>
        </p:nvSpPr>
        <p:spPr/>
        <p:txBody>
          <a:bodyPr/>
          <a:lstStyle/>
          <a:p>
            <a:fld id="{1A02F958-9DDF-4FAA-8BFF-0F198BE09CF1}" type="slidenum">
              <a:rPr lang="tr-TR" smtClean="0"/>
              <a:t>12</a:t>
            </a:fld>
            <a:endParaRPr lang="tr-TR" dirty="0"/>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14"/>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779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Veri Yer Tutucusu 5"/>
          <p:cNvSpPr>
            <a:spLocks noGrp="1"/>
          </p:cNvSpPr>
          <p:nvPr>
            <p:ph type="dt" sz="half" idx="10"/>
          </p:nvPr>
        </p:nvSpPr>
        <p:spPr/>
        <p:txBody>
          <a:bodyPr/>
          <a:lstStyle/>
          <a:p>
            <a:fld id="{A6871B58-2675-4ACA-B63E-1D9F78868260}" type="datetime1">
              <a:rPr lang="tr-TR" smtClean="0"/>
              <a:t>3.09.2019</a:t>
            </a:fld>
            <a:endParaRPr lang="tr-TR" dirty="0"/>
          </a:p>
        </p:txBody>
      </p:sp>
      <p:sp>
        <p:nvSpPr>
          <p:cNvPr id="7" name="Slayt Numarası Yer Tutucusu 6"/>
          <p:cNvSpPr>
            <a:spLocks noGrp="1"/>
          </p:cNvSpPr>
          <p:nvPr>
            <p:ph type="sldNum" sz="quarter" idx="12"/>
          </p:nvPr>
        </p:nvSpPr>
        <p:spPr/>
        <p:txBody>
          <a:bodyPr/>
          <a:lstStyle/>
          <a:p>
            <a:fld id="{1A02F958-9DDF-4FAA-8BFF-0F198BE09CF1}" type="slidenum">
              <a:rPr lang="tr-TR" smtClean="0"/>
              <a:t>13</a:t>
            </a:fld>
            <a:endParaRPr lang="tr-TR" dirty="0"/>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14"/>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825" y="19050"/>
            <a:ext cx="5086350"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0764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72400" y="0"/>
            <a:ext cx="959514" cy="95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820409" y="1052736"/>
            <a:ext cx="7056784" cy="4524315"/>
          </a:xfrm>
          <a:prstGeom prst="rect">
            <a:avLst/>
          </a:prstGeom>
        </p:spPr>
        <p:txBody>
          <a:bodyPr wrap="square">
            <a:spAutoFit/>
          </a:bodyPr>
          <a:lstStyle/>
          <a:p>
            <a:pPr algn="ctr" fontAlgn="base">
              <a:spcBef>
                <a:spcPct val="0"/>
              </a:spcBef>
              <a:spcAft>
                <a:spcPct val="0"/>
              </a:spcAft>
            </a:pPr>
            <a:r>
              <a:rPr lang="tr-TR"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YÜZME MÜSABAKASINDA </a:t>
            </a:r>
            <a:r>
              <a:rPr lang="tr-T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HAKEMLERİN SORUMLULUKLARI, POZİSYONLARI VE GÖREVLERİ</a:t>
            </a:r>
            <a:endParaRPr lang="tr-TR"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
        <p:nvSpPr>
          <p:cNvPr id="6" name="Veri Yer Tutucusu 5"/>
          <p:cNvSpPr>
            <a:spLocks noGrp="1"/>
          </p:cNvSpPr>
          <p:nvPr>
            <p:ph type="dt" sz="half" idx="10"/>
          </p:nvPr>
        </p:nvSpPr>
        <p:spPr/>
        <p:txBody>
          <a:bodyPr/>
          <a:lstStyle/>
          <a:p>
            <a:fld id="{9FF3300D-290A-4FA2-B976-5DEBC35245CC}" type="datetime1">
              <a:rPr lang="tr-TR" smtClean="0"/>
              <a:t>3.09.2019</a:t>
            </a:fld>
            <a:endParaRPr lang="tr-TR" dirty="0"/>
          </a:p>
        </p:txBody>
      </p:sp>
      <p:sp>
        <p:nvSpPr>
          <p:cNvPr id="7" name="Slayt Numarası Yer Tutucusu 6"/>
          <p:cNvSpPr>
            <a:spLocks noGrp="1"/>
          </p:cNvSpPr>
          <p:nvPr>
            <p:ph type="sldNum" sz="quarter" idx="12"/>
          </p:nvPr>
        </p:nvSpPr>
        <p:spPr/>
        <p:txBody>
          <a:bodyPr/>
          <a:lstStyle/>
          <a:p>
            <a:fld id="{1A02F958-9DDF-4FAA-8BFF-0F198BE09CF1}" type="slidenum">
              <a:rPr lang="tr-TR" smtClean="0"/>
              <a:t>14</a:t>
            </a:fld>
            <a:endParaRPr lang="tr-TR" dirty="0"/>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916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51186" y="0"/>
            <a:ext cx="980728"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15</a:t>
            </a:fld>
            <a:endParaRPr lang="tr-TR" dirty="0"/>
          </a:p>
        </p:txBody>
      </p:sp>
      <p:sp>
        <p:nvSpPr>
          <p:cNvPr id="4" name="Dikdörtgen 3"/>
          <p:cNvSpPr/>
          <p:nvPr/>
        </p:nvSpPr>
        <p:spPr>
          <a:xfrm>
            <a:off x="323528" y="1124744"/>
            <a:ext cx="8208912" cy="5016758"/>
          </a:xfrm>
          <a:prstGeom prst="rect">
            <a:avLst/>
          </a:prstGeom>
        </p:spPr>
        <p:txBody>
          <a:bodyPr wrap="square">
            <a:spAutoFit/>
          </a:bodyPr>
          <a:lstStyle/>
          <a:p>
            <a:pPr algn="ctr"/>
            <a:r>
              <a:rPr lang="tr-TR"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HAKEMLERİN </a:t>
            </a:r>
            <a:r>
              <a:rPr lang="tr-TR"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SORUMLULUKLARI</a:t>
            </a:r>
          </a:p>
          <a:p>
            <a:pPr algn="ctr"/>
            <a:endParaRPr lang="tr-TR"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a:p>
            <a:pPr lvl="0" indent="-342900">
              <a:buFont typeface="Arial" panose="020B0604020202020204" pitchFamily="34" charset="0"/>
              <a:buChar char="•"/>
            </a:pPr>
            <a:r>
              <a:rPr lang="en-US" sz="2000" dirty="0"/>
              <a:t>Müsabaka hakemlerin birinci amacı adil güvenli ve olumlu rekabet ortamı yaratmaktır.</a:t>
            </a:r>
            <a:endParaRPr lang="tr-TR" sz="2000" dirty="0"/>
          </a:p>
          <a:p>
            <a:pPr lvl="0" indent="-342900">
              <a:buFont typeface="Arial" panose="020B0604020202020204" pitchFamily="34" charset="0"/>
              <a:buChar char="•"/>
            </a:pPr>
            <a:r>
              <a:rPr lang="en-US" sz="2000" dirty="0"/>
              <a:t>Bu seminerimizin amacı:</a:t>
            </a:r>
            <a:endParaRPr lang="tr-TR" sz="2000" dirty="0"/>
          </a:p>
          <a:p>
            <a:pPr marL="0" lvl="1" indent="-342900">
              <a:buFont typeface="Arial" panose="020B0604020202020204" pitchFamily="34" charset="0"/>
              <a:buChar char="•"/>
            </a:pPr>
            <a:r>
              <a:rPr lang="en-US" sz="2000" dirty="0"/>
              <a:t>Yüzme hakemi olarak yeteneklerinizi </a:t>
            </a:r>
            <a:r>
              <a:rPr lang="en-US" sz="2000" dirty="0" smtClean="0"/>
              <a:t>geliştirme</a:t>
            </a:r>
            <a:r>
              <a:rPr lang="tr-TR" sz="2000" dirty="0" smtClean="0"/>
              <a:t>nize</a:t>
            </a:r>
            <a:r>
              <a:rPr lang="en-US" sz="2000" dirty="0" smtClean="0"/>
              <a:t> bir </a:t>
            </a:r>
            <a:r>
              <a:rPr lang="en-US" sz="2000" dirty="0"/>
              <a:t>temel </a:t>
            </a:r>
            <a:r>
              <a:rPr lang="tr-TR" sz="2000" dirty="0" smtClean="0"/>
              <a:t>oluşturmaya </a:t>
            </a:r>
            <a:r>
              <a:rPr lang="en-US" sz="2000" dirty="0" smtClean="0"/>
              <a:t>devam </a:t>
            </a:r>
            <a:r>
              <a:rPr lang="en-US" sz="2000" dirty="0"/>
              <a:t>ettirmek;</a:t>
            </a:r>
            <a:endParaRPr lang="tr-TR" sz="2000" dirty="0"/>
          </a:p>
          <a:p>
            <a:pPr marL="0" lvl="1" indent="-342900">
              <a:buFont typeface="Arial" panose="020B0604020202020204" pitchFamily="34" charset="0"/>
              <a:buChar char="•"/>
            </a:pPr>
            <a:r>
              <a:rPr lang="en-US" sz="2000" dirty="0" smtClean="0"/>
              <a:t>Siz</a:t>
            </a:r>
            <a:r>
              <a:rPr lang="tr-TR" sz="2000" dirty="0" smtClean="0"/>
              <a:t>in</a:t>
            </a:r>
            <a:r>
              <a:rPr lang="en-US" sz="2000" dirty="0" smtClean="0"/>
              <a:t> </a:t>
            </a:r>
            <a:r>
              <a:rPr lang="en-US" sz="2000" dirty="0"/>
              <a:t>her stilin kuralını daha iyi anlamanızı sağlamak;</a:t>
            </a:r>
            <a:endParaRPr lang="tr-TR" sz="2000" dirty="0"/>
          </a:p>
          <a:p>
            <a:pPr marL="0" lvl="1" indent="-342900">
              <a:buFont typeface="Arial" panose="020B0604020202020204" pitchFamily="34" charset="0"/>
              <a:buChar char="•"/>
            </a:pPr>
            <a:r>
              <a:rPr lang="tr-TR" sz="2000" dirty="0" smtClean="0"/>
              <a:t>H</a:t>
            </a:r>
            <a:r>
              <a:rPr lang="en-US" sz="2000" dirty="0" smtClean="0"/>
              <a:t>akemlerin </a:t>
            </a:r>
            <a:r>
              <a:rPr lang="en-US" sz="2000" dirty="0"/>
              <a:t>rollerini ve kilit görevlerini anlatmak ve geliştirmektir.</a:t>
            </a:r>
            <a:endParaRPr lang="tr-TR" sz="2000" dirty="0"/>
          </a:p>
          <a:p>
            <a:endParaRPr lang="tr-TR" sz="2000" dirty="0"/>
          </a:p>
          <a:p>
            <a:r>
              <a:rPr lang="tr-TR" sz="2000" dirty="0" smtClean="0"/>
              <a:t>Bunun için tercih edilmesi gereken Ön </a:t>
            </a:r>
            <a:r>
              <a:rPr lang="tr-TR" sz="2000" dirty="0"/>
              <a:t>Koşullar </a:t>
            </a:r>
            <a:endParaRPr lang="tr-TR" sz="2000" dirty="0" smtClean="0"/>
          </a:p>
          <a:p>
            <a:endParaRPr lang="tr-TR" sz="2000" dirty="0"/>
          </a:p>
          <a:p>
            <a:r>
              <a:rPr lang="tr-TR" sz="2000" dirty="0"/>
              <a:t>• Yüzme sporuna genel ilgi </a:t>
            </a:r>
          </a:p>
          <a:p>
            <a:r>
              <a:rPr lang="tr-TR" sz="2000" dirty="0"/>
              <a:t>• Sporun adil davranışına ilgi </a:t>
            </a:r>
          </a:p>
          <a:p>
            <a:r>
              <a:rPr lang="tr-TR" sz="2000" dirty="0"/>
              <a:t>• </a:t>
            </a:r>
            <a:r>
              <a:rPr lang="tr-TR" sz="2000" dirty="0" smtClean="0"/>
              <a:t>Yarışlarda yani rekabet ortamlarında kazanılan pratik deneyimlerin  ileri seviyeye taşımaktır.</a:t>
            </a:r>
            <a:endParaRPr lang="tr-TR" sz="2000" dirty="0"/>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40899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339252" y="-10198"/>
            <a:ext cx="828613" cy="82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16</a:t>
            </a:fld>
            <a:endParaRPr lang="tr-TR" dirty="0"/>
          </a:p>
        </p:txBody>
      </p:sp>
      <p:sp>
        <p:nvSpPr>
          <p:cNvPr id="4" name="Dikdörtgen 3"/>
          <p:cNvSpPr/>
          <p:nvPr/>
        </p:nvSpPr>
        <p:spPr>
          <a:xfrm>
            <a:off x="216822" y="1309356"/>
            <a:ext cx="8915092" cy="5324535"/>
          </a:xfrm>
          <a:prstGeom prst="rect">
            <a:avLst/>
          </a:prstGeom>
        </p:spPr>
        <p:txBody>
          <a:bodyPr wrap="square">
            <a:spAutoFit/>
          </a:bodyPr>
          <a:lstStyle/>
          <a:p>
            <a:pPr marL="342900" indent="-342900" algn="just">
              <a:buFont typeface="Arial" panose="020B0604020202020204" pitchFamily="34" charset="0"/>
              <a:buChar char="•"/>
            </a:pPr>
            <a:r>
              <a:rPr lang="en-US" sz="2000" b="1" dirty="0">
                <a:solidFill>
                  <a:srgbClr val="FF0000"/>
                </a:solidFill>
              </a:rPr>
              <a:t>Profesyonel yüzme görevlisi müsabaka hakemidir, kurallar değildir.</a:t>
            </a:r>
            <a:endParaRPr lang="tr-TR" sz="2000" b="1" dirty="0">
              <a:solidFill>
                <a:srgbClr val="FF0000"/>
              </a:solidFill>
            </a:endParaRPr>
          </a:p>
          <a:p>
            <a:pPr marL="342900" lvl="0" indent="-342900" algn="just">
              <a:buFont typeface="Arial" panose="020B0604020202020204" pitchFamily="34" charset="0"/>
              <a:buChar char="•"/>
            </a:pPr>
            <a:r>
              <a:rPr lang="en-US" sz="2000" dirty="0"/>
              <a:t>Yüzme kuralları muhakkak takip edilmelidir. Kendilerini kural kitabına bağlı gören kişilerden farklı gören </a:t>
            </a:r>
            <a:r>
              <a:rPr lang="tr-TR" sz="2000" dirty="0" smtClean="0"/>
              <a:t>hakemler</a:t>
            </a:r>
            <a:r>
              <a:rPr lang="en-US" sz="2000" dirty="0" smtClean="0"/>
              <a:t> </a:t>
            </a:r>
            <a:r>
              <a:rPr lang="en-US" sz="2000" dirty="0"/>
              <a:t>kararlarının antrenörler veya </a:t>
            </a:r>
            <a:r>
              <a:rPr lang="tr-TR" sz="2000" dirty="0" smtClean="0"/>
              <a:t>baş</a:t>
            </a:r>
            <a:r>
              <a:rPr lang="en-US" sz="2000" dirty="0" smtClean="0"/>
              <a:t>hakeme </a:t>
            </a:r>
            <a:r>
              <a:rPr lang="en-US" sz="2000" dirty="0"/>
              <a:t>karşı meydan okuma olarak görebilirler. </a:t>
            </a:r>
            <a:endParaRPr lang="tr-TR" sz="2000" dirty="0" smtClean="0"/>
          </a:p>
          <a:p>
            <a:pPr marL="342900" lvl="0" indent="-342900" algn="just">
              <a:buFont typeface="Arial" panose="020B0604020202020204" pitchFamily="34" charset="0"/>
              <a:buChar char="•"/>
            </a:pPr>
            <a:endParaRPr lang="tr-TR" sz="2000" dirty="0"/>
          </a:p>
          <a:p>
            <a:pPr marL="342900" lvl="0" indent="-342900" algn="just">
              <a:buFont typeface="Arial" panose="020B0604020202020204" pitchFamily="34" charset="0"/>
              <a:buChar char="•"/>
            </a:pPr>
            <a:r>
              <a:rPr lang="en-US" sz="2000" dirty="0"/>
              <a:t>Kuralları kesin bir dille uygulamak müsabaka ile ilgilenen </a:t>
            </a:r>
            <a:r>
              <a:rPr lang="en-US" sz="2000" dirty="0" err="1"/>
              <a:t>herkese</a:t>
            </a:r>
            <a:r>
              <a:rPr lang="en-US" sz="2000" dirty="0"/>
              <a:t> </a:t>
            </a:r>
            <a:r>
              <a:rPr lang="en-US" sz="2000" dirty="0" err="1" smtClean="0"/>
              <a:t>kararların</a:t>
            </a:r>
            <a:r>
              <a:rPr lang="tr-TR" sz="2000" dirty="0" smtClean="0"/>
              <a:t>,</a:t>
            </a:r>
            <a:r>
              <a:rPr lang="en-US" sz="2000" dirty="0" smtClean="0"/>
              <a:t> </a:t>
            </a:r>
            <a:r>
              <a:rPr lang="en-US" sz="2000" dirty="0"/>
              <a:t>herkese karşı adil ve eşit bir şekilde davranıldığı hissini verir</a:t>
            </a:r>
            <a:r>
              <a:rPr lang="en-US" sz="2000" dirty="0" smtClean="0"/>
              <a:t>.</a:t>
            </a:r>
            <a:endParaRPr lang="tr-TR" sz="2000" dirty="0" smtClean="0"/>
          </a:p>
          <a:p>
            <a:pPr marL="342900" lvl="0" indent="-342900" algn="just">
              <a:buFont typeface="Arial" panose="020B0604020202020204" pitchFamily="34" charset="0"/>
              <a:buChar char="•"/>
            </a:pPr>
            <a:endParaRPr lang="tr-TR" sz="2000" dirty="0" smtClean="0"/>
          </a:p>
          <a:p>
            <a:pPr marL="342900" lvl="0" indent="-342900" algn="just">
              <a:buFont typeface="Arial" panose="020B0604020202020204" pitchFamily="34" charset="0"/>
              <a:buChar char="•"/>
            </a:pPr>
            <a:r>
              <a:rPr lang="en-US" sz="2000" dirty="0"/>
              <a:t>Bir hakem olarak, her bireyin sağlam bir temeli olmalıdır. Bu temel iki faktörden oluşur – birincisi kural kitabının gücü ve ikincisi ise müsabakayı temel rekabet kurallarına göre adil ve uygun olarak yönetmektir</a:t>
            </a:r>
            <a:r>
              <a:rPr lang="en-US" sz="2000" dirty="0" smtClean="0"/>
              <a:t>.</a:t>
            </a:r>
            <a:endParaRPr lang="tr-TR" sz="2000" dirty="0" smtClean="0"/>
          </a:p>
          <a:p>
            <a:pPr marL="342900" lvl="0" indent="-342900" algn="just">
              <a:buFont typeface="Arial" panose="020B0604020202020204" pitchFamily="34" charset="0"/>
              <a:buChar char="•"/>
            </a:pPr>
            <a:endParaRPr lang="tr-TR" sz="2000" dirty="0"/>
          </a:p>
          <a:p>
            <a:pPr marL="342900" lvl="0" indent="-342900" algn="just">
              <a:buFont typeface="Arial" panose="020B0604020202020204" pitchFamily="34" charset="0"/>
              <a:buChar char="•"/>
            </a:pPr>
            <a:r>
              <a:rPr lang="en-US" sz="2000" dirty="0"/>
              <a:t>“Bu kuraldır” ifadesinin arkasına sığınan bir hakem olmak yerine   nerede bir hata olduğu açıklayabilien olunmalıdır, böylece bu davranışınız keyfi olmadığınız anlamına gelir.</a:t>
            </a:r>
            <a:endParaRPr lang="tr-TR" sz="2000" dirty="0"/>
          </a:p>
          <a:p>
            <a:pPr lvl="0"/>
            <a:endParaRPr lang="tr-TR" sz="2000" dirty="0"/>
          </a:p>
          <a:p>
            <a:pPr algn="just"/>
            <a:endParaRPr lang="tr-TR" sz="2000" dirty="0"/>
          </a:p>
        </p:txBody>
      </p:sp>
      <p:sp>
        <p:nvSpPr>
          <p:cNvPr id="5" name="Dikdörtgen 4"/>
          <p:cNvSpPr/>
          <p:nvPr/>
        </p:nvSpPr>
        <p:spPr>
          <a:xfrm>
            <a:off x="3059832" y="764704"/>
            <a:ext cx="997389" cy="400110"/>
          </a:xfrm>
          <a:prstGeom prst="rect">
            <a:avLst/>
          </a:prstGeom>
        </p:spPr>
        <p:txBody>
          <a:bodyPr wrap="none">
            <a:spAutoFit/>
          </a:bodyPr>
          <a:lstStyle/>
          <a:p>
            <a:r>
              <a:rPr lang="tr-TR" sz="20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Arial"/>
                <a:ea typeface="Arial"/>
              </a:rPr>
              <a:t>devam</a:t>
            </a:r>
            <a:endParaRPr lang="tr-TR"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52"/>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536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3" y="1"/>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17</a:t>
            </a:fld>
            <a:endParaRPr lang="tr-TR" dirty="0"/>
          </a:p>
        </p:txBody>
      </p:sp>
      <p:sp>
        <p:nvSpPr>
          <p:cNvPr id="4" name="Dikdörtgen 3"/>
          <p:cNvSpPr/>
          <p:nvPr/>
        </p:nvSpPr>
        <p:spPr>
          <a:xfrm>
            <a:off x="251520" y="1412777"/>
            <a:ext cx="8712968" cy="4524315"/>
          </a:xfrm>
          <a:prstGeom prst="rect">
            <a:avLst/>
          </a:prstGeom>
        </p:spPr>
        <p:txBody>
          <a:bodyPr wrap="square">
            <a:spAutoFit/>
          </a:bodyPr>
          <a:lstStyle/>
          <a:p>
            <a:pPr marL="285750" lvl="0" indent="-285750" algn="just">
              <a:buFont typeface="Arial" panose="020B0604020202020204" pitchFamily="34" charset="0"/>
              <a:buChar char="•"/>
            </a:pPr>
            <a:r>
              <a:rPr lang="en-US" dirty="0"/>
              <a:t>Bir hakem kuralları adil bir şekilde uygularken yorumlarını etkili bir şekilde </a:t>
            </a:r>
            <a:r>
              <a:rPr lang="en-US" dirty="0" smtClean="0"/>
              <a:t>yapabilmelidir</a:t>
            </a:r>
            <a:r>
              <a:rPr lang="tr-TR" dirty="0" smtClean="0"/>
              <a:t>.</a:t>
            </a:r>
          </a:p>
          <a:p>
            <a:pPr marL="285750" lvl="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tr-TR" dirty="0" smtClean="0"/>
              <a:t>D</a:t>
            </a:r>
            <a:r>
              <a:rPr lang="en-US" dirty="0" err="1" smtClean="0"/>
              <a:t>önüş</a:t>
            </a:r>
            <a:r>
              <a:rPr lang="en-US" dirty="0" smtClean="0"/>
              <a:t> </a:t>
            </a:r>
            <a:r>
              <a:rPr lang="en-US" dirty="0"/>
              <a:t>hakemi ve karar hakeminin görevi kurallara uyulduğundan ve bir ihlal gördüğünde bunu rapor etmektir. Bunları düzgün bir şekilde uygulamak için ise bir önemli kural takip edilmelidir</a:t>
            </a:r>
            <a:r>
              <a:rPr lang="en-US" dirty="0" smtClean="0"/>
              <a:t>.</a:t>
            </a:r>
            <a:endParaRPr lang="tr-TR" dirty="0" smtClean="0"/>
          </a:p>
          <a:p>
            <a:pPr marL="285750" lvl="0" indent="-285750" algn="just">
              <a:buFont typeface="Arial" panose="020B0604020202020204" pitchFamily="34" charset="0"/>
              <a:buChar char="•"/>
            </a:pPr>
            <a:endParaRPr lang="tr-TR" dirty="0"/>
          </a:p>
          <a:p>
            <a:pPr marL="285750" indent="-285750" algn="just">
              <a:buFont typeface="Arial" panose="020B0604020202020204" pitchFamily="34" charset="0"/>
              <a:buChar char="•"/>
            </a:pPr>
            <a:r>
              <a:rPr lang="en-US" b="1" i="1" dirty="0" smtClean="0">
                <a:solidFill>
                  <a:srgbClr val="FF0000"/>
                </a:solidFill>
              </a:rPr>
              <a:t>“</a:t>
            </a:r>
            <a:r>
              <a:rPr lang="tr-TR" b="1" i="1" dirty="0">
                <a:solidFill>
                  <a:srgbClr val="FF0000"/>
                </a:solidFill>
              </a:rPr>
              <a:t>H</a:t>
            </a:r>
            <a:r>
              <a:rPr lang="en-US" b="1" i="1" dirty="0" smtClean="0">
                <a:solidFill>
                  <a:srgbClr val="FF0000"/>
                </a:solidFill>
              </a:rPr>
              <a:t>er </a:t>
            </a:r>
            <a:r>
              <a:rPr lang="en-US" b="1" i="1" dirty="0">
                <a:solidFill>
                  <a:srgbClr val="FF0000"/>
                </a:solidFill>
              </a:rPr>
              <a:t>yüzücüye adil olmak, ve en ufak bir şüphe altında bile kararları yüzücü lehine kullanmak</a:t>
            </a:r>
            <a:r>
              <a:rPr lang="en-US" b="1" i="1" dirty="0" smtClean="0">
                <a:solidFill>
                  <a:srgbClr val="FF0000"/>
                </a:solidFill>
              </a:rPr>
              <a:t>”</a:t>
            </a:r>
            <a:endParaRPr lang="tr-TR" b="1" i="1" dirty="0" smtClean="0">
              <a:solidFill>
                <a:srgbClr val="FF0000"/>
              </a:solidFill>
            </a:endParaRPr>
          </a:p>
          <a:p>
            <a:pPr marL="28575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en-US" dirty="0"/>
              <a:t>Yüzme kuralları her stil için kabul edilebilir şekilleri tanımlar. Her stil için birçok varyasyon olabilir ancak yinede kurallara uymak zorundadır. Bu nedenle stil ve dönüşlerle ilgili kararlar esnek yargılamaya ve sağduyuya tabi olmalıdır</a:t>
            </a:r>
            <a:endParaRPr lang="tr-TR" dirty="0"/>
          </a:p>
          <a:p>
            <a:endParaRPr lang="tr-TR" dirty="0"/>
          </a:p>
          <a:p>
            <a:r>
              <a:rPr lang="tr-TR" dirty="0" smtClean="0"/>
              <a:t> </a:t>
            </a:r>
            <a:endParaRPr lang="tr-TR" dirty="0"/>
          </a:p>
          <a:p>
            <a:endParaRPr lang="tr-TR" dirty="0"/>
          </a:p>
        </p:txBody>
      </p:sp>
      <p:sp>
        <p:nvSpPr>
          <p:cNvPr id="6" name="Dikdörtgen 5"/>
          <p:cNvSpPr/>
          <p:nvPr/>
        </p:nvSpPr>
        <p:spPr>
          <a:xfrm>
            <a:off x="3059832" y="764704"/>
            <a:ext cx="997389" cy="400110"/>
          </a:xfrm>
          <a:prstGeom prst="rect">
            <a:avLst/>
          </a:prstGeom>
        </p:spPr>
        <p:txBody>
          <a:bodyPr wrap="none">
            <a:spAutoFit/>
          </a:bodyPr>
          <a:lstStyle/>
          <a:p>
            <a:r>
              <a:rPr lang="tr-TR" sz="20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Arial"/>
                <a:ea typeface="Arial"/>
              </a:rPr>
              <a:t>devam</a:t>
            </a:r>
            <a:endParaRPr lang="tr-TR" dirty="0"/>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13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67154" y="0"/>
            <a:ext cx="964759" cy="964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18</a:t>
            </a:fld>
            <a:endParaRPr lang="tr-TR" dirty="0"/>
          </a:p>
        </p:txBody>
      </p:sp>
      <p:sp>
        <p:nvSpPr>
          <p:cNvPr id="4" name="Dikdörtgen 3"/>
          <p:cNvSpPr/>
          <p:nvPr/>
        </p:nvSpPr>
        <p:spPr>
          <a:xfrm>
            <a:off x="107504" y="964759"/>
            <a:ext cx="8928991" cy="6463308"/>
          </a:xfrm>
          <a:prstGeom prst="rect">
            <a:avLst/>
          </a:prstGeom>
        </p:spPr>
        <p:txBody>
          <a:bodyPr wrap="square">
            <a:spAutoFit/>
          </a:bodyPr>
          <a:lstStyle/>
          <a:p>
            <a:pPr marL="176213" lvl="0" indent="-176213" algn="just">
              <a:buFont typeface="Arial" panose="020B0604020202020204" pitchFamily="34" charset="0"/>
              <a:buChar char="•"/>
            </a:pPr>
            <a:r>
              <a:rPr lang="en-US" i="1" dirty="0"/>
              <a:t>Avantaj ve dezavantaj – </a:t>
            </a:r>
            <a:r>
              <a:rPr lang="en-US" dirty="0"/>
              <a:t>yüzücünün avantajı olup olmadığının sorusu / dezavantaj ise karar hakemini gerçekten etkilemelidir, dönüş ve bitiriş ihlalleri birçok kez tartışmalara konu olmuştur. Diskalifiye edilen sporcunun kendisine avantaj elde edip etmediği gözlemlenmeli ve kural ihlalleri not edilmelidir</a:t>
            </a:r>
            <a:r>
              <a:rPr lang="en-US" dirty="0" smtClean="0"/>
              <a:t>.</a:t>
            </a:r>
            <a:endParaRPr lang="tr-TR" dirty="0" smtClean="0"/>
          </a:p>
          <a:p>
            <a:pPr marL="285750" lvl="0" indent="-285750" algn="just">
              <a:buFont typeface="Arial" panose="020B0604020202020204" pitchFamily="34" charset="0"/>
              <a:buChar char="•"/>
            </a:pPr>
            <a:endParaRPr lang="tr-TR" dirty="0"/>
          </a:p>
          <a:p>
            <a:pPr marL="176213" lvl="0" indent="-176213" algn="just">
              <a:buFont typeface="Arial" panose="020B0604020202020204" pitchFamily="34" charset="0"/>
              <a:buChar char="•"/>
            </a:pPr>
            <a:r>
              <a:rPr lang="en-US" i="1" dirty="0"/>
              <a:t>ikincilik teorisi – </a:t>
            </a:r>
            <a:r>
              <a:rPr lang="en-US" dirty="0"/>
              <a:t>bazı hakemler kural ihlali kararı vermeden önce ikinci kez tekrarlanmasını beklemeleri gerektiğini düşünürler. </a:t>
            </a:r>
            <a:r>
              <a:rPr lang="en-US" dirty="0" smtClean="0"/>
              <a:t>Her</a:t>
            </a:r>
            <a:r>
              <a:rPr lang="tr-TR" dirty="0" smtClean="0"/>
              <a:t> </a:t>
            </a:r>
            <a:r>
              <a:rPr lang="en-US" dirty="0" smtClean="0"/>
              <a:t>şekilde </a:t>
            </a:r>
            <a:r>
              <a:rPr lang="en-US" dirty="0"/>
              <a:t>pozisyonu tekrar görmek isterler </a:t>
            </a:r>
            <a:r>
              <a:rPr lang="en-US" dirty="0" smtClean="0"/>
              <a:t>("</a:t>
            </a:r>
            <a:r>
              <a:rPr lang="en-US" dirty="0"/>
              <a:t>kafadaki şüpheyi temizler." "yüzücü tarafından yapılan basit bir hata olmadığını onaylar." v.b..) Bir hakem basitçe gördüğünden emin olmalı ve en kısa zamanda kararını vermelidir</a:t>
            </a:r>
            <a:r>
              <a:rPr lang="en-US" dirty="0" smtClean="0"/>
              <a:t>.</a:t>
            </a:r>
            <a:endParaRPr lang="tr-TR" dirty="0" smtClean="0"/>
          </a:p>
          <a:p>
            <a:pPr marL="176213" lvl="0" indent="-176213" algn="just">
              <a:buFont typeface="Arial" panose="020B0604020202020204" pitchFamily="34" charset="0"/>
              <a:buChar char="•"/>
            </a:pPr>
            <a:r>
              <a:rPr lang="tr-TR" dirty="0"/>
              <a:t>"Bir hakem havuzda eşit bir şekilde davranılması gerektiğini bilmek zorundadır – her zaman “adil ve eşit”. Hakem her zaman sporcunun kulübünün veya kendi bölgesinin üzerinde etkisi olmadan karar verebileceğinden emin olmalıdır. </a:t>
            </a:r>
          </a:p>
          <a:p>
            <a:pPr marL="176213" lvl="0" indent="-176213" algn="just">
              <a:buFont typeface="Arial" panose="020B0604020202020204" pitchFamily="34" charset="0"/>
              <a:buChar char="•"/>
            </a:pPr>
            <a:endParaRPr lang="tr-TR" dirty="0"/>
          </a:p>
          <a:p>
            <a:pPr marL="176213" lvl="0" indent="-176213" algn="just">
              <a:buFont typeface="Arial" panose="020B0604020202020204" pitchFamily="34" charset="0"/>
              <a:buChar char="•"/>
            </a:pPr>
            <a:r>
              <a:rPr lang="tr-TR" dirty="0">
                <a:solidFill>
                  <a:srgbClr val="FF0000"/>
                </a:solidFill>
              </a:rPr>
              <a:t>Bu da zaten bir hakemin en önemli tarafsızlık testidir.</a:t>
            </a:r>
          </a:p>
          <a:p>
            <a:pPr marL="176213" lvl="0" indent="-176213" algn="just">
              <a:buFont typeface="Arial" panose="020B0604020202020204" pitchFamily="34" charset="0"/>
              <a:buChar char="•"/>
            </a:pPr>
            <a:endParaRPr lang="tr-TR" dirty="0"/>
          </a:p>
          <a:p>
            <a:pPr marL="176213" lvl="0" indent="-176213" algn="just">
              <a:buFont typeface="Arial" panose="020B0604020202020204" pitchFamily="34" charset="0"/>
              <a:buChar char="•"/>
            </a:pPr>
            <a:r>
              <a:rPr lang="tr-TR" dirty="0" smtClean="0"/>
              <a:t>Yorum </a:t>
            </a:r>
            <a:r>
              <a:rPr lang="tr-TR" dirty="0"/>
              <a:t>yapma sadece uygula, bu gördüğünü bildir demektir, yorumunu değil. Siz yüzücünün sadece sağ elle dönüş yaptığını görün, baktığınız anda “zaten dönüşünü yapıyordu da sol eli ile de değmiş olabilirdi” gibi bir hisse kapılmayın.</a:t>
            </a:r>
          </a:p>
          <a:p>
            <a:pPr marL="176213" lvl="0" indent="-176213" algn="just">
              <a:buFont typeface="Arial" panose="020B0604020202020204" pitchFamily="34" charset="0"/>
              <a:buChar char="•"/>
            </a:pPr>
            <a:endParaRPr lang="tr-TR" dirty="0"/>
          </a:p>
          <a:p>
            <a:pPr marL="176213" lvl="0" indent="-176213" algn="just">
              <a:buFont typeface="Arial" panose="020B0604020202020204" pitchFamily="34" charset="0"/>
              <a:buChar char="•"/>
            </a:pPr>
            <a:endParaRPr lang="tr-TR" dirty="0" smtClean="0"/>
          </a:p>
          <a:p>
            <a:pPr marL="176213" lvl="0" indent="-176213" algn="just">
              <a:buFont typeface="Arial" panose="020B0604020202020204" pitchFamily="34" charset="0"/>
              <a:buChar char="•"/>
            </a:pPr>
            <a:endParaRPr lang="tr-TR" dirty="0" smtClean="0"/>
          </a:p>
          <a:p>
            <a:pPr marL="176213" lvl="0" indent="-176213" algn="just">
              <a:buFont typeface="Arial" panose="020B0604020202020204" pitchFamily="34" charset="0"/>
              <a:buChar char="•"/>
            </a:pPr>
            <a:endParaRPr lang="tr-TR" dirty="0"/>
          </a:p>
        </p:txBody>
      </p:sp>
      <p:sp>
        <p:nvSpPr>
          <p:cNvPr id="6" name="Dikdörtgen 5"/>
          <p:cNvSpPr/>
          <p:nvPr/>
        </p:nvSpPr>
        <p:spPr>
          <a:xfrm>
            <a:off x="4024398" y="196026"/>
            <a:ext cx="997389" cy="400110"/>
          </a:xfrm>
          <a:prstGeom prst="rect">
            <a:avLst/>
          </a:prstGeom>
        </p:spPr>
        <p:txBody>
          <a:bodyPr wrap="none">
            <a:spAutoFit/>
          </a:bodyPr>
          <a:lstStyle/>
          <a:p>
            <a:r>
              <a:rPr lang="tr-TR" sz="20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Arial"/>
                <a:ea typeface="Arial"/>
              </a:rPr>
              <a:t>devam</a:t>
            </a:r>
            <a:endParaRPr lang="tr-TR"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713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6" y="1288705"/>
            <a:ext cx="9131914" cy="509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3059832" y="1228092"/>
            <a:ext cx="928459" cy="369332"/>
          </a:xfrm>
          <a:prstGeom prst="rect">
            <a:avLst/>
          </a:prstGeom>
        </p:spPr>
        <p:txBody>
          <a:bodyPr wrap="none">
            <a:spAutoFit/>
          </a:bodyPr>
          <a:lstStyle/>
          <a:p>
            <a:pPr algn="r">
              <a:spcBef>
                <a:spcPts val="1910"/>
              </a:spcBef>
              <a:spcAft>
                <a:spcPts val="0"/>
              </a:spcAft>
            </a:pPr>
            <a:r>
              <a:rPr lang="en-CA" dirty="0" smtClean="0">
                <a:solidFill>
                  <a:srgbClr val="0000FF"/>
                </a:solidFill>
                <a:effectLst/>
                <a:latin typeface="Arial"/>
                <a:ea typeface="Arial"/>
              </a:rPr>
              <a:t>15m </a:t>
            </a:r>
            <a:r>
              <a:rPr lang="tr-TR" dirty="0" smtClean="0">
                <a:solidFill>
                  <a:srgbClr val="0000FF"/>
                </a:solidFill>
                <a:effectLst/>
                <a:latin typeface="Arial"/>
                <a:ea typeface="Arial"/>
              </a:rPr>
              <a:t>ipi</a:t>
            </a:r>
            <a:endParaRPr lang="tr-TR" sz="900" dirty="0">
              <a:effectLst/>
              <a:latin typeface="Arial"/>
              <a:ea typeface="Arial"/>
            </a:endParaRPr>
          </a:p>
        </p:txBody>
      </p:sp>
      <p:sp>
        <p:nvSpPr>
          <p:cNvPr id="3" name="Dikdörtgen 2"/>
          <p:cNvSpPr/>
          <p:nvPr/>
        </p:nvSpPr>
        <p:spPr>
          <a:xfrm>
            <a:off x="6516216" y="1228092"/>
            <a:ext cx="1646605" cy="369332"/>
          </a:xfrm>
          <a:prstGeom prst="rect">
            <a:avLst/>
          </a:prstGeom>
        </p:spPr>
        <p:txBody>
          <a:bodyPr wrap="none">
            <a:spAutoFit/>
          </a:bodyPr>
          <a:lstStyle/>
          <a:p>
            <a:r>
              <a:rPr lang="en-CA" dirty="0" smtClean="0">
                <a:solidFill>
                  <a:srgbClr val="0000FF"/>
                </a:solidFill>
                <a:effectLst/>
                <a:latin typeface="Arial"/>
                <a:ea typeface="Arial"/>
              </a:rPr>
              <a:t>Sırt Bayrakları</a:t>
            </a:r>
            <a:endParaRPr lang="tr-TR" dirty="0"/>
          </a:p>
        </p:txBody>
      </p:sp>
      <p:sp>
        <p:nvSpPr>
          <p:cNvPr id="4" name="Dikdörtgen 3"/>
          <p:cNvSpPr/>
          <p:nvPr/>
        </p:nvSpPr>
        <p:spPr>
          <a:xfrm>
            <a:off x="-1277198" y="3356992"/>
            <a:ext cx="2952328" cy="677108"/>
          </a:xfrm>
          <a:prstGeom prst="rect">
            <a:avLst/>
          </a:prstGeom>
        </p:spPr>
        <p:txBody>
          <a:bodyPr wrap="square">
            <a:spAutoFit/>
          </a:bodyPr>
          <a:lstStyle/>
          <a:p>
            <a:pPr marL="1178560">
              <a:spcBef>
                <a:spcPts val="1165"/>
              </a:spcBef>
              <a:spcAft>
                <a:spcPts val="0"/>
              </a:spcAft>
              <a:tabLst>
                <a:tab pos="16543655" algn="l"/>
              </a:tabLst>
            </a:pPr>
            <a:r>
              <a:rPr lang="en-CA" sz="1400" dirty="0" smtClean="0">
                <a:solidFill>
                  <a:srgbClr val="0000FF"/>
                </a:solidFill>
                <a:effectLst/>
                <a:latin typeface="Arial"/>
                <a:ea typeface="Arial"/>
              </a:rPr>
              <a:t>BAŞLANGIÇ</a:t>
            </a:r>
            <a:endParaRPr lang="tr-TR" sz="1400" dirty="0" smtClean="0">
              <a:solidFill>
                <a:srgbClr val="0000FF"/>
              </a:solidFill>
              <a:effectLst/>
              <a:latin typeface="Arial"/>
              <a:ea typeface="Arial"/>
            </a:endParaRPr>
          </a:p>
          <a:p>
            <a:pPr marL="1178560">
              <a:spcBef>
                <a:spcPts val="1165"/>
              </a:spcBef>
              <a:spcAft>
                <a:spcPts val="0"/>
              </a:spcAft>
              <a:tabLst>
                <a:tab pos="16543655" algn="l"/>
              </a:tabLst>
            </a:pPr>
            <a:r>
              <a:rPr lang="en-CA" sz="1400" dirty="0" smtClean="0">
                <a:solidFill>
                  <a:srgbClr val="0000FF"/>
                </a:solidFill>
                <a:effectLst/>
                <a:latin typeface="Arial"/>
                <a:ea typeface="Arial"/>
              </a:rPr>
              <a:t> BİTİŞ</a:t>
            </a:r>
            <a:endParaRPr lang="tr-TR" sz="1400" dirty="0"/>
          </a:p>
        </p:txBody>
      </p:sp>
      <p:sp>
        <p:nvSpPr>
          <p:cNvPr id="6" name="Dikdörtgen 5"/>
          <p:cNvSpPr/>
          <p:nvPr/>
        </p:nvSpPr>
        <p:spPr>
          <a:xfrm>
            <a:off x="7164288" y="3572435"/>
            <a:ext cx="2934072" cy="923330"/>
          </a:xfrm>
          <a:prstGeom prst="rect">
            <a:avLst/>
          </a:prstGeom>
        </p:spPr>
        <p:txBody>
          <a:bodyPr wrap="square">
            <a:spAutoFit/>
          </a:bodyPr>
          <a:lstStyle/>
          <a:p>
            <a:pPr marL="1178560">
              <a:spcBef>
                <a:spcPts val="1165"/>
              </a:spcBef>
              <a:spcAft>
                <a:spcPts val="0"/>
              </a:spcAft>
              <a:tabLst>
                <a:tab pos="16543655" algn="l"/>
              </a:tabLst>
            </a:pPr>
            <a:r>
              <a:rPr lang="en-CA" sz="1400" dirty="0" smtClean="0">
                <a:solidFill>
                  <a:srgbClr val="0000FF"/>
                </a:solidFill>
                <a:effectLst/>
                <a:latin typeface="Arial"/>
                <a:ea typeface="Arial"/>
              </a:rPr>
              <a:t>DÖNÜŞ</a:t>
            </a:r>
            <a:endParaRPr lang="tr-TR" sz="1400" dirty="0" smtClean="0">
              <a:solidFill>
                <a:srgbClr val="0000FF"/>
              </a:solidFill>
              <a:effectLst/>
              <a:latin typeface="Arial"/>
              <a:ea typeface="Arial"/>
            </a:endParaRPr>
          </a:p>
          <a:p>
            <a:pPr marL="1178560">
              <a:spcBef>
                <a:spcPts val="1165"/>
              </a:spcBef>
              <a:spcAft>
                <a:spcPts val="0"/>
              </a:spcAft>
              <a:tabLst>
                <a:tab pos="16543655" algn="l"/>
              </a:tabLst>
            </a:pPr>
            <a:r>
              <a:rPr lang="en-CA" sz="1400" dirty="0" smtClean="0">
                <a:solidFill>
                  <a:srgbClr val="0000FF"/>
                </a:solidFill>
                <a:effectLst/>
                <a:latin typeface="Arial"/>
                <a:ea typeface="Arial"/>
              </a:rPr>
              <a:t> BİTİŞ</a:t>
            </a:r>
            <a:endParaRPr lang="tr-TR" sz="1400" dirty="0" smtClean="0">
              <a:effectLst/>
              <a:latin typeface="Arial"/>
              <a:ea typeface="Arial"/>
            </a:endParaRPr>
          </a:p>
          <a:p>
            <a:pPr>
              <a:spcAft>
                <a:spcPts val="0"/>
              </a:spcAft>
            </a:pPr>
            <a:r>
              <a:rPr lang="en-CA" sz="800" dirty="0" smtClean="0">
                <a:effectLst/>
                <a:latin typeface="Arial"/>
                <a:ea typeface="Arial"/>
              </a:rPr>
              <a:t> </a:t>
            </a:r>
            <a:endParaRPr lang="tr-TR" sz="2800" dirty="0" smtClean="0">
              <a:effectLst/>
              <a:latin typeface="Arial"/>
              <a:ea typeface="Arial"/>
            </a:endParaRPr>
          </a:p>
          <a:p>
            <a:pPr>
              <a:spcAft>
                <a:spcPts val="0"/>
              </a:spcAft>
            </a:pPr>
            <a:r>
              <a:rPr lang="en-CA" sz="800" dirty="0" smtClean="0">
                <a:effectLst/>
                <a:latin typeface="Arial"/>
                <a:ea typeface="Arial"/>
              </a:rPr>
              <a:t> </a:t>
            </a:r>
            <a:endParaRPr lang="tr-TR" sz="2800" dirty="0">
              <a:effectLst/>
              <a:latin typeface="Arial"/>
              <a:ea typeface="Arial"/>
            </a:endParaRPr>
          </a:p>
        </p:txBody>
      </p:sp>
      <p:sp>
        <p:nvSpPr>
          <p:cNvPr id="7" name="Dikdörtgen 6"/>
          <p:cNvSpPr/>
          <p:nvPr/>
        </p:nvSpPr>
        <p:spPr>
          <a:xfrm>
            <a:off x="562485" y="6412996"/>
            <a:ext cx="2225289" cy="307777"/>
          </a:xfrm>
          <a:prstGeom prst="rect">
            <a:avLst/>
          </a:prstGeom>
        </p:spPr>
        <p:txBody>
          <a:bodyPr wrap="none">
            <a:spAutoFit/>
          </a:bodyPr>
          <a:lstStyle/>
          <a:p>
            <a:r>
              <a:rPr lang="tr-TR" sz="1400" dirty="0" smtClean="0"/>
              <a:t>Başhakem   Çıkış Hakemi </a:t>
            </a:r>
            <a:endParaRPr lang="tr-TR" sz="1400" dirty="0"/>
          </a:p>
        </p:txBody>
      </p:sp>
      <p:sp>
        <p:nvSpPr>
          <p:cNvPr id="8" name="Dikdörtgen 7"/>
          <p:cNvSpPr/>
          <p:nvPr/>
        </p:nvSpPr>
        <p:spPr>
          <a:xfrm>
            <a:off x="3988291" y="6350551"/>
            <a:ext cx="1975221" cy="307777"/>
          </a:xfrm>
          <a:prstGeom prst="rect">
            <a:avLst/>
          </a:prstGeom>
        </p:spPr>
        <p:txBody>
          <a:bodyPr wrap="none">
            <a:spAutoFit/>
          </a:bodyPr>
          <a:lstStyle/>
          <a:p>
            <a:r>
              <a:rPr lang="en-CA" sz="1400" dirty="0"/>
              <a:t>Karar (Stil) hakemleri </a:t>
            </a:r>
            <a:endParaRPr lang="tr-TR" sz="1400" dirty="0"/>
          </a:p>
        </p:txBody>
      </p:sp>
      <p:sp>
        <p:nvSpPr>
          <p:cNvPr id="9" name="Dikdörtgen 8"/>
          <p:cNvSpPr/>
          <p:nvPr/>
        </p:nvSpPr>
        <p:spPr>
          <a:xfrm>
            <a:off x="3732612" y="1597424"/>
            <a:ext cx="1975221" cy="307777"/>
          </a:xfrm>
          <a:prstGeom prst="rect">
            <a:avLst/>
          </a:prstGeom>
        </p:spPr>
        <p:txBody>
          <a:bodyPr wrap="none">
            <a:spAutoFit/>
          </a:bodyPr>
          <a:lstStyle/>
          <a:p>
            <a:r>
              <a:rPr lang="en-CA" sz="1400" dirty="0"/>
              <a:t>Karar (Stil) hakemleri </a:t>
            </a:r>
            <a:endParaRPr lang="tr-TR" sz="1400" dirty="0"/>
          </a:p>
        </p:txBody>
      </p:sp>
      <p:sp>
        <p:nvSpPr>
          <p:cNvPr id="10" name="Dikdörtgen 9"/>
          <p:cNvSpPr/>
          <p:nvPr/>
        </p:nvSpPr>
        <p:spPr>
          <a:xfrm>
            <a:off x="-19381" y="6043664"/>
            <a:ext cx="938398" cy="307777"/>
          </a:xfrm>
          <a:prstGeom prst="rect">
            <a:avLst/>
          </a:prstGeom>
        </p:spPr>
        <p:txBody>
          <a:bodyPr wrap="none">
            <a:spAutoFit/>
          </a:bodyPr>
          <a:lstStyle/>
          <a:p>
            <a:r>
              <a:rPr lang="en-CA" sz="1400" dirty="0"/>
              <a:t>Vakit Şefi</a:t>
            </a:r>
            <a:endParaRPr lang="tr-TR" sz="1400" dirty="0"/>
          </a:p>
        </p:txBody>
      </p:sp>
      <p:sp>
        <p:nvSpPr>
          <p:cNvPr id="15" name="Dikdörtgen 14"/>
          <p:cNvSpPr/>
          <p:nvPr/>
        </p:nvSpPr>
        <p:spPr>
          <a:xfrm>
            <a:off x="8063595" y="1736577"/>
            <a:ext cx="1015021" cy="307777"/>
          </a:xfrm>
          <a:prstGeom prst="rect">
            <a:avLst/>
          </a:prstGeom>
        </p:spPr>
        <p:txBody>
          <a:bodyPr wrap="none">
            <a:spAutoFit/>
          </a:bodyPr>
          <a:lstStyle/>
          <a:p>
            <a:r>
              <a:rPr lang="tr-TR" sz="1400" dirty="0" smtClean="0"/>
              <a:t>Dönüş</a:t>
            </a:r>
            <a:r>
              <a:rPr lang="en-CA" sz="1400" dirty="0" smtClean="0"/>
              <a:t> </a:t>
            </a:r>
            <a:r>
              <a:rPr lang="en-CA" sz="1400" dirty="0"/>
              <a:t>Şefi</a:t>
            </a:r>
            <a:endParaRPr lang="tr-TR" sz="1400" dirty="0"/>
          </a:p>
        </p:txBody>
      </p:sp>
      <p:sp>
        <p:nvSpPr>
          <p:cNvPr id="11" name="Dikdörtgen 10"/>
          <p:cNvSpPr/>
          <p:nvPr/>
        </p:nvSpPr>
        <p:spPr>
          <a:xfrm rot="16200000">
            <a:off x="-61134" y="4260925"/>
            <a:ext cx="1438535" cy="307777"/>
          </a:xfrm>
          <a:prstGeom prst="rect">
            <a:avLst/>
          </a:prstGeom>
        </p:spPr>
        <p:txBody>
          <a:bodyPr wrap="none">
            <a:spAutoFit/>
          </a:bodyPr>
          <a:lstStyle/>
          <a:p>
            <a:r>
              <a:rPr lang="en-CA" sz="1400" dirty="0"/>
              <a:t>Vakit hakemleri</a:t>
            </a:r>
            <a:endParaRPr lang="tr-TR" sz="1400" dirty="0"/>
          </a:p>
        </p:txBody>
      </p:sp>
      <p:sp>
        <p:nvSpPr>
          <p:cNvPr id="12" name="Dikdörtgen 11"/>
          <p:cNvSpPr/>
          <p:nvPr/>
        </p:nvSpPr>
        <p:spPr>
          <a:xfrm rot="5400000">
            <a:off x="7578400" y="3705053"/>
            <a:ext cx="1515158" cy="307777"/>
          </a:xfrm>
          <a:prstGeom prst="rect">
            <a:avLst/>
          </a:prstGeom>
        </p:spPr>
        <p:txBody>
          <a:bodyPr wrap="none">
            <a:spAutoFit/>
          </a:bodyPr>
          <a:lstStyle/>
          <a:p>
            <a:r>
              <a:rPr lang="tr-TR" sz="1400" dirty="0" smtClean="0"/>
              <a:t>Dönüş</a:t>
            </a:r>
            <a:r>
              <a:rPr lang="en-CA" sz="1400" dirty="0" smtClean="0"/>
              <a:t> </a:t>
            </a:r>
            <a:r>
              <a:rPr lang="en-CA" sz="1400" dirty="0"/>
              <a:t>hakemleri</a:t>
            </a:r>
            <a:endParaRPr lang="tr-TR" sz="1400" dirty="0"/>
          </a:p>
        </p:txBody>
      </p:sp>
      <p:sp>
        <p:nvSpPr>
          <p:cNvPr id="13" name="Veri Yer Tutucusu 12"/>
          <p:cNvSpPr>
            <a:spLocks noGrp="1"/>
          </p:cNvSpPr>
          <p:nvPr>
            <p:ph type="dt" sz="half" idx="10"/>
          </p:nvPr>
        </p:nvSpPr>
        <p:spPr/>
        <p:txBody>
          <a:bodyPr/>
          <a:lstStyle/>
          <a:p>
            <a:fld id="{ABF4C537-7DDD-4A03-88CE-13757E184B0E}" type="datetime1">
              <a:rPr lang="tr-TR" smtClean="0"/>
              <a:t>3.09.2019</a:t>
            </a:fld>
            <a:endParaRPr lang="tr-TR" dirty="0"/>
          </a:p>
        </p:txBody>
      </p:sp>
      <p:sp>
        <p:nvSpPr>
          <p:cNvPr id="14" name="Slayt Numarası Yer Tutucusu 13"/>
          <p:cNvSpPr>
            <a:spLocks noGrp="1"/>
          </p:cNvSpPr>
          <p:nvPr>
            <p:ph type="sldNum" sz="quarter" idx="12"/>
          </p:nvPr>
        </p:nvSpPr>
        <p:spPr/>
        <p:txBody>
          <a:bodyPr/>
          <a:lstStyle/>
          <a:p>
            <a:fld id="{1A02F958-9DDF-4FAA-8BFF-0F198BE09CF1}" type="slidenum">
              <a:rPr lang="tr-TR" smtClean="0"/>
              <a:t>19</a:t>
            </a:fld>
            <a:endParaRPr lang="tr-TR" dirty="0"/>
          </a:p>
        </p:txBody>
      </p:sp>
      <p:sp>
        <p:nvSpPr>
          <p:cNvPr id="17" name="Dikdörtgen 16"/>
          <p:cNvSpPr/>
          <p:nvPr/>
        </p:nvSpPr>
        <p:spPr>
          <a:xfrm>
            <a:off x="1376509" y="825782"/>
            <a:ext cx="6702669" cy="400110"/>
          </a:xfrm>
          <a:prstGeom prst="rect">
            <a:avLst/>
          </a:prstGeom>
        </p:spPr>
        <p:txBody>
          <a:bodyPr wrap="none">
            <a:spAutoFit/>
          </a:bodyPr>
          <a:lstStyle/>
          <a:p>
            <a:r>
              <a:rPr lang="tr-TR" sz="2000" b="1" dirty="0" smtClean="0">
                <a:ln w="10541" cmpd="sng">
                  <a:solidFill>
                    <a:srgbClr val="4E67C8">
                      <a:shade val="88000"/>
                      <a:satMod val="110000"/>
                    </a:srgbClr>
                  </a:solidFill>
                  <a:prstDash val="solid"/>
                </a:ln>
                <a:gradFill>
                  <a:gsLst>
                    <a:gs pos="0">
                      <a:srgbClr val="4E67C8">
                        <a:tint val="40000"/>
                        <a:satMod val="250000"/>
                      </a:srgbClr>
                    </a:gs>
                    <a:gs pos="9000">
                      <a:srgbClr val="4E67C8">
                        <a:tint val="52000"/>
                        <a:satMod val="300000"/>
                      </a:srgbClr>
                    </a:gs>
                    <a:gs pos="50000">
                      <a:srgbClr val="4E67C8">
                        <a:shade val="20000"/>
                        <a:satMod val="300000"/>
                      </a:srgbClr>
                    </a:gs>
                    <a:gs pos="79000">
                      <a:srgbClr val="4E67C8">
                        <a:tint val="52000"/>
                        <a:satMod val="300000"/>
                      </a:srgbClr>
                    </a:gs>
                    <a:gs pos="100000">
                      <a:srgbClr val="4E67C8">
                        <a:tint val="40000"/>
                        <a:satMod val="250000"/>
                      </a:srgbClr>
                    </a:gs>
                  </a:gsLst>
                  <a:lin ang="5400000"/>
                </a:gradFill>
                <a:latin typeface="Arial"/>
                <a:ea typeface="Arial"/>
              </a:rPr>
              <a:t>HAKEMLERİN HAVUZ KENARINDAKİ POZİSYONLARI</a:t>
            </a:r>
            <a:endParaRPr lang="tr-TR" dirty="0"/>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1"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406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4293096"/>
            <a:ext cx="8950624" cy="1656184"/>
          </a:xfrm>
        </p:spPr>
        <p:txBody>
          <a:bodyPr/>
          <a:lstStyle/>
          <a:p>
            <a:pPr algn="ct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2019-2020 Yüzme sezonunun, Federasyonumuz ve tüm hakemlerimiz için başarılı ve hayırlı olmasını diliyorum. </a:t>
            </a:r>
            <a:b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Sevgi ve Saygılarımla.</a:t>
            </a:r>
            <a:b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tr-TR" sz="2400" dirty="0" smtClean="0">
                <a:ln w="1905"/>
                <a:solidFill>
                  <a:srgbClr val="0070C0"/>
                </a:solidFill>
                <a:effectLst>
                  <a:innerShdw blurRad="69850" dist="43180" dir="5400000">
                    <a:srgbClr val="000000">
                      <a:alpha val="65000"/>
                    </a:srgbClr>
                  </a:innerShdw>
                </a:effectLst>
              </a:rPr>
              <a:t>Erkan YALÇIN </a:t>
            </a:r>
            <a:br>
              <a:rPr lang="tr-TR" sz="2400" dirty="0" smtClean="0">
                <a:ln w="1905"/>
                <a:solidFill>
                  <a:srgbClr val="0070C0"/>
                </a:solidFill>
                <a:effectLst>
                  <a:innerShdw blurRad="69850" dist="43180" dir="5400000">
                    <a:srgbClr val="000000">
                      <a:alpha val="65000"/>
                    </a:srgbClr>
                  </a:innerShdw>
                </a:effectLst>
              </a:rPr>
            </a:br>
            <a:r>
              <a:rPr lang="tr-TR" sz="2400" dirty="0" smtClean="0">
                <a:ln w="1905"/>
                <a:solidFill>
                  <a:srgbClr val="0070C0"/>
                </a:solidFill>
                <a:effectLst>
                  <a:innerShdw blurRad="69850" dist="43180" dir="5400000">
                    <a:srgbClr val="000000">
                      <a:alpha val="65000"/>
                    </a:srgbClr>
                  </a:innerShdw>
                </a:effectLst>
              </a:rPr>
              <a:t>Federasyon Başkanı</a:t>
            </a:r>
            <a:endParaRPr lang="tr-TR" sz="2400" dirty="0">
              <a:ln w="1905"/>
              <a:solidFill>
                <a:srgbClr val="0070C0"/>
              </a:solidFill>
              <a:effectLst>
                <a:innerShdw blurRad="69850" dist="43180" dir="5400000">
                  <a:srgbClr val="000000">
                    <a:alpha val="65000"/>
                  </a:srgbClr>
                </a:innerShdw>
              </a:effectLst>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00390" y="0"/>
            <a:ext cx="1031524" cy="1031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111" y="515761"/>
            <a:ext cx="6604279" cy="373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Veri Yer Tutucusu 3"/>
          <p:cNvSpPr>
            <a:spLocks noGrp="1"/>
          </p:cNvSpPr>
          <p:nvPr>
            <p:ph type="dt" sz="half" idx="10"/>
          </p:nvPr>
        </p:nvSpPr>
        <p:spPr/>
        <p:txBody>
          <a:bodyPr/>
          <a:lstStyle/>
          <a:p>
            <a:fld id="{4EDF2EE9-AEFF-4B23-BA20-4B9133A4ED60}" type="datetime1">
              <a:rPr lang="tr-TR" smtClean="0"/>
              <a:t>3.09.2019</a:t>
            </a:fld>
            <a:endParaRPr lang="tr-TR" dirty="0"/>
          </a:p>
        </p:txBody>
      </p:sp>
      <p:sp>
        <p:nvSpPr>
          <p:cNvPr id="5" name="Slayt Numarası Yer Tutucusu 4"/>
          <p:cNvSpPr>
            <a:spLocks noGrp="1"/>
          </p:cNvSpPr>
          <p:nvPr>
            <p:ph type="sldNum" sz="quarter" idx="12"/>
          </p:nvPr>
        </p:nvSpPr>
        <p:spPr>
          <a:xfrm>
            <a:off x="3851920" y="6492875"/>
            <a:ext cx="1828800" cy="365125"/>
          </a:xfrm>
        </p:spPr>
        <p:txBody>
          <a:bodyPr/>
          <a:lstStyle/>
          <a:p>
            <a:fld id="{1A02F958-9DDF-4FAA-8BFF-0F198BE09CF1}" type="slidenum">
              <a:rPr lang="tr-TR" smtClean="0">
                <a:solidFill>
                  <a:schemeClr val="bg1"/>
                </a:solidFill>
              </a:rPr>
              <a:t>2</a:t>
            </a:fld>
            <a:endParaRPr lang="tr-TR" dirty="0">
              <a:solidFill>
                <a:schemeClr val="bg1"/>
              </a:solidFill>
            </a:endParaRPr>
          </a:p>
        </p:txBody>
      </p:sp>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87"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6427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636912"/>
            <a:ext cx="5035660" cy="3783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0" y="836712"/>
            <a:ext cx="4746071" cy="4893647"/>
          </a:xfrm>
          <a:prstGeom prst="rect">
            <a:avLst/>
          </a:prstGeom>
        </p:spPr>
        <p:txBody>
          <a:bodyPr wrap="square">
            <a:spAutoFit/>
          </a:bodyPr>
          <a:lstStyle/>
          <a:p>
            <a:r>
              <a:rPr lang="tr-TR" sz="2400" dirty="0" smtClean="0">
                <a:solidFill>
                  <a:srgbClr val="FF0000"/>
                </a:solidFill>
              </a:rPr>
              <a:t>Başhakem</a:t>
            </a:r>
            <a:r>
              <a:rPr lang="tr-TR" sz="2400" dirty="0" smtClean="0"/>
              <a:t>–Başhakem havuzdaki en yetkili kişidir</a:t>
            </a:r>
          </a:p>
          <a:p>
            <a:endParaRPr lang="tr-TR" sz="2400" dirty="0"/>
          </a:p>
          <a:p>
            <a:r>
              <a:rPr lang="tr-TR" sz="2400" dirty="0" smtClean="0"/>
              <a:t>Havuzdaki diğer hakemler başhakeme karşı sorumludur.</a:t>
            </a:r>
          </a:p>
          <a:p>
            <a:endParaRPr lang="tr-TR" sz="2400" dirty="0" smtClean="0"/>
          </a:p>
          <a:p>
            <a:r>
              <a:rPr lang="tr-TR" sz="2400" dirty="0" smtClean="0"/>
              <a:t>Tüm diskalifiyeler başhakem kararı ile olur.</a:t>
            </a:r>
          </a:p>
          <a:p>
            <a:endParaRPr lang="tr-TR" sz="2400" dirty="0" smtClean="0"/>
          </a:p>
          <a:p>
            <a:r>
              <a:rPr lang="tr-TR" sz="2400" dirty="0" smtClean="0">
                <a:solidFill>
                  <a:srgbClr val="FF0000"/>
                </a:solidFill>
              </a:rPr>
              <a:t>Çıkış hakemi</a:t>
            </a:r>
            <a:r>
              <a:rPr lang="tr-TR" sz="2400" dirty="0" smtClean="0"/>
              <a:t>–Çıkış hakemi başhakem ile birlikte çalışır</a:t>
            </a:r>
          </a:p>
          <a:p>
            <a:r>
              <a:rPr lang="tr-TR" sz="2400" dirty="0" smtClean="0"/>
              <a:t>ve yarışın başlatılmasından  sorumludur</a:t>
            </a:r>
            <a:r>
              <a:rPr lang="tr-TR" dirty="0" smtClean="0"/>
              <a:t>.</a:t>
            </a:r>
            <a:endParaRPr lang="tr-TR" dirty="0"/>
          </a:p>
        </p:txBody>
      </p:sp>
      <p:sp>
        <p:nvSpPr>
          <p:cNvPr id="21" name="Metin kutusu 20"/>
          <p:cNvSpPr txBox="1"/>
          <p:nvPr/>
        </p:nvSpPr>
        <p:spPr>
          <a:xfrm>
            <a:off x="107504" y="6406589"/>
            <a:ext cx="8649740" cy="338554"/>
          </a:xfrm>
          <a:prstGeom prst="rect">
            <a:avLst/>
          </a:prstGeom>
          <a:noFill/>
        </p:spPr>
        <p:txBody>
          <a:bodyPr wrap="none" rtlCol="0">
            <a:spAutoFit/>
          </a:bodyPr>
          <a:lstStyle/>
          <a:p>
            <a:r>
              <a:rPr lang="tr-TR" sz="1600" b="1" u="sng" dirty="0" smtClean="0">
                <a:solidFill>
                  <a:srgbClr val="FF0000"/>
                </a:solidFill>
              </a:rPr>
              <a:t>Not: Hakem kıyafetleri beyaz renktir. Görsellik ve dikkat çekmek için renklendirilmiştir.</a:t>
            </a:r>
            <a:endParaRPr lang="tr-TR" sz="1600" b="1" u="sng" dirty="0">
              <a:solidFill>
                <a:srgbClr val="FF0000"/>
              </a:solidFill>
            </a:endParaRPr>
          </a:p>
        </p:txBody>
      </p:sp>
      <p:sp>
        <p:nvSpPr>
          <p:cNvPr id="19" name="Veri Yer Tutucusu 18"/>
          <p:cNvSpPr>
            <a:spLocks noGrp="1"/>
          </p:cNvSpPr>
          <p:nvPr>
            <p:ph type="dt" sz="half" idx="10"/>
          </p:nvPr>
        </p:nvSpPr>
        <p:spPr/>
        <p:txBody>
          <a:bodyPr/>
          <a:lstStyle/>
          <a:p>
            <a:fld id="{F0EDC745-8D44-4463-A0EB-26E8D6F280F3}" type="datetime1">
              <a:rPr lang="tr-TR" smtClean="0"/>
              <a:t>3.09.2019</a:t>
            </a:fld>
            <a:endParaRPr lang="tr-TR" dirty="0"/>
          </a:p>
        </p:txBody>
      </p:sp>
      <p:sp>
        <p:nvSpPr>
          <p:cNvPr id="20" name="Slayt Numarası Yer Tutucusu 19"/>
          <p:cNvSpPr>
            <a:spLocks noGrp="1"/>
          </p:cNvSpPr>
          <p:nvPr>
            <p:ph type="sldNum" sz="quarter" idx="12"/>
          </p:nvPr>
        </p:nvSpPr>
        <p:spPr>
          <a:xfrm>
            <a:off x="3779912" y="6237583"/>
            <a:ext cx="1828800" cy="365125"/>
          </a:xfrm>
        </p:spPr>
        <p:txBody>
          <a:bodyPr/>
          <a:lstStyle/>
          <a:p>
            <a:fld id="{1A02F958-9DDF-4FAA-8BFF-0F198BE09CF1}" type="slidenum">
              <a:rPr lang="tr-TR" smtClean="0"/>
              <a:t>20</a:t>
            </a:fld>
            <a:endParaRPr lang="tr-TR" dirty="0"/>
          </a:p>
        </p:txBody>
      </p:sp>
      <p:pic>
        <p:nvPicPr>
          <p:cNvPr id="215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929"/>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37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0" y="1052736"/>
            <a:ext cx="3923928" cy="4708981"/>
          </a:xfrm>
          <a:prstGeom prst="rect">
            <a:avLst/>
          </a:prstGeom>
        </p:spPr>
        <p:txBody>
          <a:bodyPr wrap="square">
            <a:spAutoFit/>
          </a:bodyPr>
          <a:lstStyle/>
          <a:p>
            <a:r>
              <a:rPr lang="tr-TR" sz="2000" dirty="0" smtClean="0">
                <a:solidFill>
                  <a:srgbClr val="FF0000"/>
                </a:solidFill>
              </a:rPr>
              <a:t>Dönüş hakemleri– </a:t>
            </a:r>
            <a:r>
              <a:rPr lang="tr-TR" sz="2000" dirty="0" smtClean="0"/>
              <a:t>Dönüşte yüzücüleri gözlemlemek ve yüzücülerin yaptıkları stil hatalarını bildirmekle sorumludurlar.</a:t>
            </a:r>
          </a:p>
          <a:p>
            <a:endParaRPr lang="tr-TR" sz="2000" dirty="0" smtClean="0"/>
          </a:p>
          <a:p>
            <a:r>
              <a:rPr lang="tr-TR" sz="2000" dirty="0" smtClean="0">
                <a:solidFill>
                  <a:srgbClr val="FF0000"/>
                </a:solidFill>
              </a:rPr>
              <a:t>Dönüş şefi </a:t>
            </a:r>
            <a:r>
              <a:rPr lang="tr-TR" sz="2000" dirty="0" smtClean="0"/>
              <a:t>– Havuzun başlangıç ve dönüş bölgesinde durur ve yüzücünün başlayış dönüş ve bitirişini gözlemler.</a:t>
            </a:r>
          </a:p>
          <a:p>
            <a:endParaRPr lang="tr-TR" sz="2000" dirty="0" smtClean="0"/>
          </a:p>
          <a:p>
            <a:r>
              <a:rPr lang="tr-TR" sz="2000" dirty="0" smtClean="0">
                <a:solidFill>
                  <a:srgbClr val="FF0000"/>
                </a:solidFill>
              </a:rPr>
              <a:t>Stil hakemleri- </a:t>
            </a:r>
            <a:r>
              <a:rPr lang="tr-TR" sz="2000" dirty="0" smtClean="0"/>
              <a:t>Havuzun uzun olan bölgesinde durur ve yüzücülerin yarış sırasında stillerini inceler.</a:t>
            </a:r>
            <a:endParaRPr lang="tr-TR" sz="20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145" y="1534834"/>
            <a:ext cx="5451769" cy="4204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Metin kutusu 2"/>
          <p:cNvSpPr txBox="1"/>
          <p:nvPr/>
        </p:nvSpPr>
        <p:spPr>
          <a:xfrm>
            <a:off x="107504" y="6237312"/>
            <a:ext cx="8649740" cy="338554"/>
          </a:xfrm>
          <a:prstGeom prst="rect">
            <a:avLst/>
          </a:prstGeom>
          <a:noFill/>
        </p:spPr>
        <p:txBody>
          <a:bodyPr wrap="none" rtlCol="0">
            <a:spAutoFit/>
          </a:bodyPr>
          <a:lstStyle/>
          <a:p>
            <a:r>
              <a:rPr lang="tr-TR" sz="1600" b="1" u="sng" dirty="0" smtClean="0">
                <a:solidFill>
                  <a:srgbClr val="FF0000"/>
                </a:solidFill>
              </a:rPr>
              <a:t>Not: Hakem kıyafetleri beyaz renktir. Görsellik ve dikkat çekmek için renklendirilmiştir.</a:t>
            </a:r>
            <a:endParaRPr lang="tr-TR" sz="1600" b="1" u="sng" dirty="0">
              <a:solidFill>
                <a:srgbClr val="FF0000"/>
              </a:solidFill>
            </a:endParaRPr>
          </a:p>
        </p:txBody>
      </p:sp>
      <p:sp>
        <p:nvSpPr>
          <p:cNvPr id="4" name="Veri Yer Tutucusu 3"/>
          <p:cNvSpPr>
            <a:spLocks noGrp="1"/>
          </p:cNvSpPr>
          <p:nvPr>
            <p:ph type="dt" sz="half" idx="10"/>
          </p:nvPr>
        </p:nvSpPr>
        <p:spPr/>
        <p:txBody>
          <a:bodyPr/>
          <a:lstStyle/>
          <a:p>
            <a:fld id="{2544D84F-2635-4335-AFD2-38E24F8AAD81}" type="datetime1">
              <a:rPr lang="tr-TR" smtClean="0"/>
              <a:t>3.09.2019</a:t>
            </a:fld>
            <a:endParaRPr lang="tr-TR" dirty="0"/>
          </a:p>
        </p:txBody>
      </p:sp>
      <p:sp>
        <p:nvSpPr>
          <p:cNvPr id="6" name="Slayt Numarası Yer Tutucusu 5"/>
          <p:cNvSpPr>
            <a:spLocks noGrp="1"/>
          </p:cNvSpPr>
          <p:nvPr>
            <p:ph type="sldNum" sz="quarter" idx="12"/>
          </p:nvPr>
        </p:nvSpPr>
        <p:spPr/>
        <p:txBody>
          <a:bodyPr/>
          <a:lstStyle/>
          <a:p>
            <a:fld id="{1A02F958-9DDF-4FAA-8BFF-0F198BE09CF1}" type="slidenum">
              <a:rPr lang="tr-TR" smtClean="0"/>
              <a:t>21</a:t>
            </a:fld>
            <a:endParaRPr lang="tr-TR" dirty="0"/>
          </a:p>
        </p:txBody>
      </p:sp>
      <p:pic>
        <p:nvPicPr>
          <p:cNvPr id="204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734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132"/>
          <p:cNvGrpSpPr>
            <a:grpSpLocks/>
          </p:cNvGrpSpPr>
          <p:nvPr/>
        </p:nvGrpSpPr>
        <p:grpSpPr bwMode="auto">
          <a:xfrm>
            <a:off x="29979" y="1319554"/>
            <a:ext cx="4392488" cy="4485710"/>
            <a:chOff x="1154" y="-12014"/>
            <a:chExt cx="8782" cy="10808"/>
          </a:xfrm>
        </p:grpSpPr>
        <p:pic>
          <p:nvPicPr>
            <p:cNvPr id="6" name="Picture 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 y="-12014"/>
              <a:ext cx="8782" cy="10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33"/>
            <p:cNvSpPr txBox="1">
              <a:spLocks noChangeArrowheads="1"/>
            </p:cNvSpPr>
            <p:nvPr/>
          </p:nvSpPr>
          <p:spPr bwMode="auto">
            <a:xfrm rot="5400000">
              <a:off x="1680" y="-7150"/>
              <a:ext cx="156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650"/>
                </a:lnSpc>
                <a:spcAft>
                  <a:spcPts val="0"/>
                </a:spcAft>
              </a:pPr>
              <a:r>
                <a:rPr lang="tr-TR" sz="1100" dirty="0" smtClean="0">
                  <a:effectLst/>
                  <a:latin typeface="Arial"/>
                  <a:ea typeface="Arial"/>
                </a:rPr>
                <a:t>Vakit Hakemleri</a:t>
              </a:r>
              <a:endParaRPr lang="tr-TR" sz="1100" dirty="0">
                <a:effectLst/>
                <a:latin typeface="Arial"/>
                <a:ea typeface="Arial"/>
              </a:endParaRPr>
            </a:p>
          </p:txBody>
        </p:sp>
      </p:grpSp>
      <p:pic>
        <p:nvPicPr>
          <p:cNvPr id="1434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390" y="5686965"/>
            <a:ext cx="231662" cy="679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62" y="4509120"/>
            <a:ext cx="245436"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62" y="2132856"/>
            <a:ext cx="245435" cy="72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etin kutusu 1"/>
          <p:cNvSpPr txBox="1"/>
          <p:nvPr/>
        </p:nvSpPr>
        <p:spPr>
          <a:xfrm>
            <a:off x="729524" y="6058856"/>
            <a:ext cx="923971" cy="307777"/>
          </a:xfrm>
          <a:prstGeom prst="rect">
            <a:avLst/>
          </a:prstGeom>
          <a:noFill/>
        </p:spPr>
        <p:txBody>
          <a:bodyPr wrap="none" rtlCol="0">
            <a:spAutoFit/>
          </a:bodyPr>
          <a:lstStyle/>
          <a:p>
            <a:r>
              <a:rPr lang="tr-TR" sz="1400" dirty="0" smtClean="0"/>
              <a:t>Vakit şefi</a:t>
            </a:r>
            <a:endParaRPr lang="tr-TR" sz="1400" dirty="0"/>
          </a:p>
        </p:txBody>
      </p:sp>
      <p:sp>
        <p:nvSpPr>
          <p:cNvPr id="3" name="Dikdörtgen 2"/>
          <p:cNvSpPr/>
          <p:nvPr/>
        </p:nvSpPr>
        <p:spPr>
          <a:xfrm>
            <a:off x="4497668" y="2008513"/>
            <a:ext cx="4614030" cy="3416320"/>
          </a:xfrm>
          <a:prstGeom prst="rect">
            <a:avLst/>
          </a:prstGeom>
        </p:spPr>
        <p:txBody>
          <a:bodyPr wrap="square">
            <a:spAutoFit/>
          </a:bodyPr>
          <a:lstStyle/>
          <a:p>
            <a:r>
              <a:rPr lang="tr-TR" dirty="0" smtClean="0">
                <a:solidFill>
                  <a:srgbClr val="FF0000"/>
                </a:solidFill>
              </a:rPr>
              <a:t>Vakit Hakemleri </a:t>
            </a:r>
            <a:r>
              <a:rPr lang="tr-TR" dirty="0" smtClean="0"/>
              <a:t>– Vakit hakemleri kendi kulvarlarının depar taşlarının arkasında bulunurlar ve yedekleme düğmesi ve el kronometresi ile yüzücünün zamanlanmasından sorumludurlar. </a:t>
            </a:r>
          </a:p>
          <a:p>
            <a:endParaRPr lang="tr-TR" dirty="0" smtClean="0"/>
          </a:p>
          <a:p>
            <a:r>
              <a:rPr lang="tr-TR" dirty="0" smtClean="0">
                <a:solidFill>
                  <a:srgbClr val="FF0000"/>
                </a:solidFill>
              </a:rPr>
              <a:t>Vakit Şefi </a:t>
            </a:r>
            <a:r>
              <a:rPr lang="tr-TR" dirty="0" smtClean="0"/>
              <a:t>– Vakit şefi vakit hakemlerinden sorumludur ve onların yardımcısıdır. Tam hakem kadrolu bir müsabakada vakit şefi yardımcı vakit şefi ile beraber görev yaparak kulvarların yarısının sorumluluğunu alabilir.</a:t>
            </a:r>
            <a:endParaRPr lang="tr-TR" dirty="0"/>
          </a:p>
        </p:txBody>
      </p:sp>
      <p:sp>
        <p:nvSpPr>
          <p:cNvPr id="19" name="Metin kutusu 18"/>
          <p:cNvSpPr txBox="1"/>
          <p:nvPr/>
        </p:nvSpPr>
        <p:spPr>
          <a:xfrm>
            <a:off x="251520" y="6407045"/>
            <a:ext cx="8649740" cy="338554"/>
          </a:xfrm>
          <a:prstGeom prst="rect">
            <a:avLst/>
          </a:prstGeom>
          <a:noFill/>
        </p:spPr>
        <p:txBody>
          <a:bodyPr wrap="none" rtlCol="0">
            <a:spAutoFit/>
          </a:bodyPr>
          <a:lstStyle/>
          <a:p>
            <a:r>
              <a:rPr lang="tr-TR" sz="1600" b="1" u="sng" dirty="0" smtClean="0">
                <a:solidFill>
                  <a:srgbClr val="FF0000"/>
                </a:solidFill>
              </a:rPr>
              <a:t>Not: Hakem kıyafetleri beyaz renktir. Görsellik ve dikkat çekmek için renklendirilmiştir.</a:t>
            </a:r>
            <a:endParaRPr lang="tr-TR" sz="1600" b="1" u="sng" dirty="0">
              <a:solidFill>
                <a:srgbClr val="FF0000"/>
              </a:solidFill>
            </a:endParaRPr>
          </a:p>
        </p:txBody>
      </p:sp>
      <p:sp>
        <p:nvSpPr>
          <p:cNvPr id="8" name="Veri Yer Tutucusu 7"/>
          <p:cNvSpPr>
            <a:spLocks noGrp="1"/>
          </p:cNvSpPr>
          <p:nvPr>
            <p:ph type="dt" sz="half" idx="10"/>
          </p:nvPr>
        </p:nvSpPr>
        <p:spPr/>
        <p:txBody>
          <a:bodyPr/>
          <a:lstStyle/>
          <a:p>
            <a:fld id="{DBD757E8-1757-453F-AA99-63DFDF99B2BB}" type="datetime1">
              <a:rPr lang="tr-TR" smtClean="0"/>
              <a:t>3.09.2019</a:t>
            </a:fld>
            <a:endParaRPr lang="tr-TR" dirty="0"/>
          </a:p>
        </p:txBody>
      </p:sp>
      <p:sp>
        <p:nvSpPr>
          <p:cNvPr id="9" name="Slayt Numarası Yer Tutucusu 8"/>
          <p:cNvSpPr>
            <a:spLocks noGrp="1"/>
          </p:cNvSpPr>
          <p:nvPr>
            <p:ph type="sldNum" sz="quarter" idx="12"/>
          </p:nvPr>
        </p:nvSpPr>
        <p:spPr/>
        <p:txBody>
          <a:bodyPr/>
          <a:lstStyle/>
          <a:p>
            <a:fld id="{1A02F958-9DDF-4FAA-8BFF-0F198BE09CF1}" type="slidenum">
              <a:rPr lang="tr-TR" smtClean="0"/>
              <a:t>22</a:t>
            </a:fld>
            <a:endParaRPr lang="tr-TR" dirty="0"/>
          </a:p>
        </p:txBody>
      </p:sp>
      <p:pic>
        <p:nvPicPr>
          <p:cNvPr id="194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789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1043608" y="260648"/>
            <a:ext cx="7056784" cy="3231654"/>
          </a:xfrm>
          <a:prstGeom prst="rect">
            <a:avLst/>
          </a:prstGeom>
        </p:spPr>
        <p:txBody>
          <a:bodyPr wrap="square">
            <a:spAutoFit/>
          </a:bodyPr>
          <a:lstStyle/>
          <a:p>
            <a:pPr algn="ctr" fontAlgn="base">
              <a:spcBef>
                <a:spcPct val="0"/>
              </a:spcBef>
              <a:spcAft>
                <a:spcPct val="0"/>
              </a:spcAft>
            </a:pPr>
            <a:r>
              <a:rPr lang="tr-TR"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VAKİT </a:t>
            </a:r>
          </a:p>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(DÖNÜŞ HAKEMİ-ÇIKIŞ </a:t>
            </a:r>
            <a:r>
              <a:rPr lang="tr-TR" sz="1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VE</a:t>
            </a: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 BİTİRİŞ TARAFI) </a:t>
            </a:r>
            <a:r>
              <a:rPr lang="tr-TR"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HAKEMLERİNİN</a:t>
            </a:r>
          </a:p>
          <a:p>
            <a:pPr algn="ctr" fontAlgn="base">
              <a:spcBef>
                <a:spcPct val="0"/>
              </a:spcBef>
              <a:spcAft>
                <a:spcPct val="0"/>
              </a:spcAft>
            </a:pPr>
            <a:r>
              <a:rPr lang="tr-TR"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GÖREVLERİ</a:t>
            </a:r>
            <a:endParaRPr lang="tr-TR"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
        <p:nvSpPr>
          <p:cNvPr id="2" name="Veri Yer Tutucusu 1"/>
          <p:cNvSpPr>
            <a:spLocks noGrp="1"/>
          </p:cNvSpPr>
          <p:nvPr>
            <p:ph type="dt" sz="half" idx="10"/>
          </p:nvPr>
        </p:nvSpPr>
        <p:spPr/>
        <p:txBody>
          <a:bodyPr/>
          <a:lstStyle/>
          <a:p>
            <a:fld id="{C4938966-A3F2-4F08-93C5-8DFFF52B9033}"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23</a:t>
            </a:fld>
            <a:endParaRPr lang="tr-TR" dirty="0"/>
          </a:p>
        </p:txBody>
      </p:sp>
      <p:pic>
        <p:nvPicPr>
          <p:cNvPr id="3074" name="Picture 2" descr="ULUSAL HAKEMLÄ°ÄE TERFÄ° SINAVLARINA KATILIM SAÄLAYAN VE YÃZME YARIÅLARINDA DENEMEYE HAK KAZANAN HAKEMLERÄ°N LÄ°STESÄ°!"/>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3482423"/>
            <a:ext cx="5362576" cy="27914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570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24</a:t>
            </a:fld>
            <a:endParaRPr lang="tr-TR" dirty="0"/>
          </a:p>
        </p:txBody>
      </p:sp>
      <p:sp>
        <p:nvSpPr>
          <p:cNvPr id="4" name="Dikdörtgen 3"/>
          <p:cNvSpPr/>
          <p:nvPr/>
        </p:nvSpPr>
        <p:spPr>
          <a:xfrm>
            <a:off x="-24778" y="1484784"/>
            <a:ext cx="9131914" cy="5078313"/>
          </a:xfrm>
          <a:prstGeom prst="rect">
            <a:avLst/>
          </a:prstGeom>
        </p:spPr>
        <p:txBody>
          <a:bodyPr wrap="square">
            <a:spAutoFit/>
          </a:bodyPr>
          <a:lstStyle/>
          <a:p>
            <a:pPr marL="285750" indent="-285750" algn="just">
              <a:buFont typeface="Arial" panose="020B0604020202020204" pitchFamily="34" charset="0"/>
              <a:buChar char="•"/>
            </a:pPr>
            <a:r>
              <a:rPr lang="tr-TR" dirty="0" smtClean="0"/>
              <a:t>Tam zamanında müsabakaya gelin ve hakem odasında yerinizi alın. (Tüm hakemler için geçerlidir.)</a:t>
            </a:r>
          </a:p>
          <a:p>
            <a:pPr marL="285750" indent="-285750" algn="just">
              <a:buFont typeface="Arial" panose="020B0604020202020204" pitchFamily="34" charset="0"/>
              <a:buChar char="•"/>
            </a:pPr>
            <a:r>
              <a:rPr lang="tr-TR" dirty="0" smtClean="0"/>
              <a:t>“Tam zamanında” demek görev aldığınız seansın ısınma bölümüyle başlar yada müsabaka direktörlüğünün belirlediği saattir.</a:t>
            </a:r>
          </a:p>
          <a:p>
            <a:pPr marL="285750" indent="-285750" algn="just">
              <a:buFont typeface="Arial" panose="020B0604020202020204" pitchFamily="34" charset="0"/>
              <a:buChar char="•"/>
            </a:pPr>
            <a:r>
              <a:rPr lang="tr-TR" dirty="0" smtClean="0"/>
              <a:t>Organizatöre geldiğinizi imzanızı atarak bildirin.</a:t>
            </a:r>
          </a:p>
          <a:p>
            <a:pPr marL="285750" indent="-285750" algn="just">
              <a:buFont typeface="Arial" panose="020B0604020202020204" pitchFamily="34" charset="0"/>
              <a:buChar char="•"/>
            </a:pPr>
            <a:r>
              <a:rPr lang="tr-TR" dirty="0" smtClean="0"/>
              <a:t>Neredeyse her zaman başhakem ve vakit şefi tarafından bilgilendirme yapılacaksınız.</a:t>
            </a:r>
          </a:p>
          <a:p>
            <a:pPr marL="285750" indent="-285750" algn="just">
              <a:buFont typeface="Arial" panose="020B0604020202020204" pitchFamily="34" charset="0"/>
              <a:buChar char="•"/>
            </a:pPr>
            <a:r>
              <a:rPr lang="tr-TR" dirty="0" smtClean="0"/>
              <a:t>Vakit şefi ve diğer vakit hakemi arkadaşlarınızla tanışın.</a:t>
            </a:r>
          </a:p>
          <a:p>
            <a:pPr marL="285750" indent="-285750" algn="just">
              <a:buFont typeface="Arial" panose="020B0604020202020204" pitchFamily="34" charset="0"/>
              <a:buChar char="•"/>
            </a:pPr>
            <a:r>
              <a:rPr lang="tr-TR" dirty="0" smtClean="0"/>
              <a:t>Kronometrenizi sıfırlayın (eğer gerekliyse).</a:t>
            </a:r>
          </a:p>
          <a:p>
            <a:pPr marL="285750" indent="-285750" algn="just">
              <a:buFont typeface="Arial" panose="020B0604020202020204" pitchFamily="34" charset="0"/>
              <a:buChar char="•"/>
            </a:pPr>
            <a:r>
              <a:rPr lang="tr-TR" dirty="0" smtClean="0"/>
              <a:t>Kronometrenizi boynunuza sağlam olarak asın.</a:t>
            </a:r>
          </a:p>
          <a:p>
            <a:pPr marL="285750" indent="-285750" algn="just">
              <a:buFont typeface="Arial" panose="020B0604020202020204" pitchFamily="34" charset="0"/>
              <a:buChar char="•"/>
            </a:pPr>
            <a:r>
              <a:rPr lang="tr-TR" dirty="0" smtClean="0"/>
              <a:t>Kronometrenizin düzgün çalıştığından emin olun. Eğer problem var ise yenisi ile değiştirilmesini isteyin.</a:t>
            </a:r>
          </a:p>
          <a:p>
            <a:pPr marL="285750" indent="-285750" algn="just">
              <a:buFont typeface="Arial" panose="020B0604020202020204" pitchFamily="34" charset="0"/>
              <a:buChar char="•"/>
            </a:pPr>
            <a:r>
              <a:rPr lang="tr-TR" dirty="0" smtClean="0"/>
              <a:t>Başhakem veya vakit şefi tarafından görevlendirildiğiniz kulvarda olduğunuzdan emin olun ve ilgili seans bitene kadar yerinizden ayrılmayın.</a:t>
            </a:r>
          </a:p>
          <a:p>
            <a:pPr marL="285750" indent="-285750" algn="just">
              <a:buFont typeface="Arial" panose="020B0604020202020204" pitchFamily="34" charset="0"/>
              <a:buChar char="•"/>
            </a:pPr>
            <a:r>
              <a:rPr lang="tr-TR" dirty="0" smtClean="0"/>
              <a:t>Eğer kulvarınızdan kalkmanız gerekirse veya yardıma ihtiyacınız varsa vakit şefine daha önce bilgi verin.</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endParaRPr lang="tr-TR" dirty="0"/>
          </a:p>
        </p:txBody>
      </p:sp>
      <p:sp>
        <p:nvSpPr>
          <p:cNvPr id="5" name="Dikdörtgen 4"/>
          <p:cNvSpPr/>
          <p:nvPr/>
        </p:nvSpPr>
        <p:spPr>
          <a:xfrm>
            <a:off x="899592" y="116632"/>
            <a:ext cx="6696744" cy="369332"/>
          </a:xfrm>
          <a:prstGeom prst="rect">
            <a:avLst/>
          </a:prstGeom>
        </p:spPr>
        <p:txBody>
          <a:bodyPr wrap="square">
            <a:spAutoFit/>
          </a:bodyPr>
          <a:lstStyle/>
          <a:p>
            <a:pPr algn="ctr"/>
            <a:r>
              <a:rPr lang="tr-T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VAKİT HAKEMLERİNİN GÖREVLERİ (devam)</a:t>
            </a:r>
            <a:endParaRPr lang="tr-T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75"/>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0868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25</a:t>
            </a:fld>
            <a:endParaRPr lang="tr-TR" dirty="0"/>
          </a:p>
        </p:txBody>
      </p:sp>
      <p:sp>
        <p:nvSpPr>
          <p:cNvPr id="4" name="Dikdörtgen 3"/>
          <p:cNvSpPr/>
          <p:nvPr/>
        </p:nvSpPr>
        <p:spPr>
          <a:xfrm>
            <a:off x="0" y="1268760"/>
            <a:ext cx="9178770" cy="3970318"/>
          </a:xfrm>
          <a:prstGeom prst="rect">
            <a:avLst/>
          </a:prstGeom>
        </p:spPr>
        <p:txBody>
          <a:bodyPr wrap="square">
            <a:spAutoFit/>
          </a:bodyPr>
          <a:lstStyle/>
          <a:p>
            <a:pPr marL="285750" indent="-285750">
              <a:buFont typeface="Arial" panose="020B0604020202020204" pitchFamily="34" charset="0"/>
              <a:buChar char="•"/>
            </a:pPr>
            <a:r>
              <a:rPr lang="tr-TR" dirty="0" smtClean="0"/>
              <a:t>Herhangi bir problem veya endişeniz varsa bunu elinizi kaldırarak vakit şefine bildirin.</a:t>
            </a:r>
          </a:p>
          <a:p>
            <a:pPr marL="285750" indent="-285750">
              <a:buFont typeface="Arial" panose="020B0604020202020204" pitchFamily="34" charset="0"/>
              <a:buChar char="•"/>
            </a:pPr>
            <a:r>
              <a:rPr lang="en-CA" dirty="0"/>
              <a:t>Vakit hakemleri ekibi atandıkları kulvarlarda yüzücülerin zamanlamasını yapmaktan başka görevler de alacaklardır. Bu diğer görevler de eşit derecede önemlidir ve vakit hakemleri ekibi olarak paylaşılabilir</a:t>
            </a:r>
            <a:r>
              <a:rPr lang="en-CA" dirty="0" smtClean="0"/>
              <a:t>.</a:t>
            </a:r>
            <a:endParaRPr lang="tr-TR" dirty="0" smtClean="0"/>
          </a:p>
          <a:p>
            <a:pPr marL="285750" lvl="0" indent="-285750">
              <a:buFont typeface="Arial" panose="020B0604020202020204" pitchFamily="34" charset="0"/>
              <a:buChar char="•"/>
            </a:pPr>
            <a:r>
              <a:rPr lang="en-CA" dirty="0"/>
              <a:t>Size verilen evrakların doğru olduğundan emin olun (yarışma ile atandığınız kulvarın eşleştiğinden).</a:t>
            </a:r>
            <a:endParaRPr lang="tr-TR" sz="800" dirty="0"/>
          </a:p>
          <a:p>
            <a:pPr marL="285750" lvl="0" indent="-285750">
              <a:buFont typeface="Arial" panose="020B0604020202020204" pitchFamily="34" charset="0"/>
              <a:buChar char="•"/>
            </a:pPr>
            <a:r>
              <a:rPr lang="en-CA" dirty="0"/>
              <a:t>Yüzücüler depar taşlarının arkasına gelecek ve müsabakadan önce kendilerini size göstereceklerdir.</a:t>
            </a:r>
            <a:endParaRPr lang="tr-TR" sz="800" dirty="0"/>
          </a:p>
          <a:p>
            <a:pPr marL="285750" lvl="0" indent="-285750">
              <a:buFont typeface="Arial" panose="020B0604020202020204" pitchFamily="34" charset="0"/>
              <a:buChar char="•"/>
            </a:pPr>
            <a:r>
              <a:rPr lang="en-CA" dirty="0"/>
              <a:t>Yüzücüye ismini sorarak sporcunun doğru seride ve doğru kulvarda olduğundan elinizdeki evrağa bakarak emin </a:t>
            </a:r>
            <a:r>
              <a:rPr lang="en-CA" dirty="0" smtClean="0"/>
              <a:t>olun.</a:t>
            </a:r>
            <a:endParaRPr lang="tr-TR" sz="800" dirty="0" smtClean="0"/>
          </a:p>
          <a:p>
            <a:pPr marL="285750" lvl="0" indent="-285750">
              <a:buFont typeface="Arial" panose="020B0604020202020204" pitchFamily="34" charset="0"/>
              <a:buChar char="•"/>
            </a:pPr>
            <a:r>
              <a:rPr lang="en-CA" dirty="0" smtClean="0"/>
              <a:t>Herhangi </a:t>
            </a:r>
            <a:r>
              <a:rPr lang="en-CA" dirty="0"/>
              <a:t>bir tutarsızlığı elinizi kaldırarak vekit şefine bildirin.</a:t>
            </a:r>
            <a:endParaRPr lang="tr-TR" sz="800" dirty="0"/>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endParaRPr lang="tr-TR" dirty="0"/>
          </a:p>
        </p:txBody>
      </p:sp>
      <p:sp>
        <p:nvSpPr>
          <p:cNvPr id="6" name="Dikdörtgen 5"/>
          <p:cNvSpPr/>
          <p:nvPr/>
        </p:nvSpPr>
        <p:spPr>
          <a:xfrm>
            <a:off x="1043608" y="290445"/>
            <a:ext cx="6696744" cy="369332"/>
          </a:xfrm>
          <a:prstGeom prst="rect">
            <a:avLst/>
          </a:prstGeom>
        </p:spPr>
        <p:txBody>
          <a:bodyPr wrap="square">
            <a:spAutoFit/>
          </a:bodyPr>
          <a:lstStyle/>
          <a:p>
            <a:pPr algn="ctr"/>
            <a:r>
              <a:rPr lang="tr-T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VAKİT HAKEMLERİNİN GÖREVLERİ (devam)</a:t>
            </a:r>
            <a:endParaRPr lang="tr-T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4983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316416" y="-3611"/>
            <a:ext cx="827584" cy="8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26</a:t>
            </a:fld>
            <a:endParaRPr lang="tr-TR" dirty="0"/>
          </a:p>
        </p:txBody>
      </p:sp>
      <p:sp>
        <p:nvSpPr>
          <p:cNvPr id="6" name="Dikdörtgen 5"/>
          <p:cNvSpPr/>
          <p:nvPr/>
        </p:nvSpPr>
        <p:spPr>
          <a:xfrm>
            <a:off x="1043608" y="290445"/>
            <a:ext cx="6696744" cy="369332"/>
          </a:xfrm>
          <a:prstGeom prst="rect">
            <a:avLst/>
          </a:prstGeom>
        </p:spPr>
        <p:txBody>
          <a:bodyPr wrap="square">
            <a:spAutoFit/>
          </a:bodyPr>
          <a:lstStyle/>
          <a:p>
            <a:pPr algn="ctr"/>
            <a:r>
              <a:rPr lang="tr-T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VAKİT HAKEMLERİNİN GÖREVLERİ (devam)</a:t>
            </a:r>
            <a:endParaRPr lang="tr-T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Dikdörtgen 3"/>
          <p:cNvSpPr/>
          <p:nvPr/>
        </p:nvSpPr>
        <p:spPr>
          <a:xfrm>
            <a:off x="0" y="1342837"/>
            <a:ext cx="9144000" cy="6001643"/>
          </a:xfrm>
          <a:prstGeom prst="rect">
            <a:avLst/>
          </a:prstGeom>
        </p:spPr>
        <p:txBody>
          <a:bodyPr wrap="square">
            <a:spAutoFit/>
          </a:bodyPr>
          <a:lstStyle/>
          <a:p>
            <a:pPr algn="just"/>
            <a:r>
              <a:rPr lang="en-CA" b="1" i="1" dirty="0">
                <a:solidFill>
                  <a:srgbClr val="FF0000"/>
                </a:solidFill>
              </a:rPr>
              <a:t>SW 2.9.2</a:t>
            </a:r>
            <a:r>
              <a:rPr lang="en-CA" b="1" i="1" dirty="0"/>
              <a:t>	</a:t>
            </a:r>
            <a:r>
              <a:rPr lang="tr-TR" b="1" i="1" dirty="0" smtClean="0"/>
              <a:t>V</a:t>
            </a:r>
            <a:r>
              <a:rPr lang="en-CA" i="1" dirty="0" smtClean="0"/>
              <a:t>akit </a:t>
            </a:r>
            <a:r>
              <a:rPr lang="en-CA" i="1" dirty="0"/>
              <a:t>hakemleri kronometrelerini çıkış sinyali ile birlikte çalıştırır ve kendi kulvarındaki yüzücü yarışı bitirdiği zaman durdurur. Vakit hakemleri vakit şefi tarafından 100 m den uzun mesafeli yarışlarda ara derecelerin tutulması ile görevlendirilebilir.</a:t>
            </a:r>
            <a:endParaRPr lang="tr-TR" dirty="0"/>
          </a:p>
          <a:p>
            <a:pPr algn="just"/>
            <a:r>
              <a:rPr lang="en-CA" b="1" i="1" dirty="0" smtClean="0">
                <a:solidFill>
                  <a:srgbClr val="FF0000"/>
                </a:solidFill>
              </a:rPr>
              <a:t>SW </a:t>
            </a:r>
            <a:r>
              <a:rPr lang="en-CA" b="1" i="1" dirty="0">
                <a:solidFill>
                  <a:srgbClr val="FF0000"/>
                </a:solidFill>
              </a:rPr>
              <a:t>2.9.3</a:t>
            </a:r>
            <a:r>
              <a:rPr lang="en-CA" b="1" i="1" dirty="0"/>
              <a:t>	</a:t>
            </a:r>
            <a:r>
              <a:rPr lang="en-CA" i="1" dirty="0"/>
              <a:t>Yarış biter bitmez her kulvarda ki vakit hakemi kronometresinin gösterdiği zamanı karta yazar şef vakit hakemine verir ve istenirse Kontrol için kronometresini gösterir. </a:t>
            </a:r>
            <a:r>
              <a:rPr lang="en-CA" i="1" dirty="0" smtClean="0"/>
              <a:t>Kronometreler</a:t>
            </a:r>
            <a:r>
              <a:rPr lang="tr-TR" i="1" dirty="0" smtClean="0"/>
              <a:t>;</a:t>
            </a:r>
            <a:r>
              <a:rPr lang="en-CA" i="1" dirty="0" smtClean="0"/>
              <a:t> </a:t>
            </a:r>
            <a:r>
              <a:rPr lang="en-CA" i="1" dirty="0"/>
              <a:t>başhakemin </a:t>
            </a:r>
            <a:r>
              <a:rPr lang="tr-TR" i="1" dirty="0" smtClean="0"/>
              <a:t>takip eden</a:t>
            </a:r>
            <a:r>
              <a:rPr lang="en-CA" i="1" dirty="0" smtClean="0"/>
              <a:t> </a:t>
            </a:r>
            <a:r>
              <a:rPr lang="en-CA" i="1" dirty="0"/>
              <a:t>yarışı </a:t>
            </a:r>
            <a:r>
              <a:rPr lang="tr-TR" i="1" dirty="0" smtClean="0"/>
              <a:t>başlatırken çaldığı </a:t>
            </a:r>
            <a:r>
              <a:rPr lang="en-CA" i="1" dirty="0" smtClean="0"/>
              <a:t>kısa </a:t>
            </a:r>
            <a:r>
              <a:rPr lang="en-CA" i="1" dirty="0"/>
              <a:t>düdükle beraber sıfırlanır</a:t>
            </a:r>
            <a:r>
              <a:rPr lang="en-CA" i="1" dirty="0" smtClean="0"/>
              <a:t>.</a:t>
            </a:r>
            <a:endParaRPr lang="tr-TR" i="1" dirty="0" smtClean="0"/>
          </a:p>
          <a:p>
            <a:pPr marL="285750" lvl="0" indent="-285750" algn="just">
              <a:buFont typeface="Arial" panose="020B0604020202020204" pitchFamily="34" charset="0"/>
              <a:buChar char="•"/>
            </a:pPr>
            <a:r>
              <a:rPr lang="en-CA" sz="1700" dirty="0"/>
              <a:t>Kendiniz havuzun kenarında doğru bir pozisyonda durun (dokunmatik levhalara basmadan) böylece havuzun duvarını ve dokunmatik levhaları kesintisiz görebilirsiniz. Kulvarınıza yukarıdan bakıyor ve havuzun bitişini görüyor olursunuz </a:t>
            </a:r>
            <a:endParaRPr lang="tr-TR" sz="1700" dirty="0"/>
          </a:p>
          <a:p>
            <a:pPr marL="285750" lvl="0" indent="-285750" algn="just">
              <a:buFont typeface="Arial" panose="020B0604020202020204" pitchFamily="34" charset="0"/>
              <a:buChar char="•"/>
            </a:pPr>
            <a:r>
              <a:rPr lang="en-CA" sz="1700" dirty="0"/>
              <a:t>Yarış bitiminde yüzücü vücudunun herhangi bir bölümüyle havuz duvarına dokunduğunda kronometrenizi durdurun veya yedekleme tuşuna basın.</a:t>
            </a:r>
            <a:endParaRPr lang="tr-TR" sz="1700" dirty="0"/>
          </a:p>
          <a:p>
            <a:pPr marL="285750" lvl="0" indent="-285750" algn="just">
              <a:buFont typeface="Arial" panose="020B0604020202020204" pitchFamily="34" charset="0"/>
              <a:buChar char="•"/>
            </a:pPr>
            <a:r>
              <a:rPr lang="en-CA" sz="1700" dirty="0"/>
              <a:t>Eğer herhangi bir sebeple doğru zamanı alamadıysanız:</a:t>
            </a:r>
            <a:endParaRPr lang="tr-TR" sz="1700" dirty="0"/>
          </a:p>
          <a:p>
            <a:pPr marL="742950" lvl="1" indent="-285750" algn="just">
              <a:buFont typeface="Arial" panose="020B0604020202020204" pitchFamily="34" charset="0"/>
              <a:buChar char="•"/>
            </a:pPr>
            <a:r>
              <a:rPr lang="en-CA" sz="1700" dirty="0"/>
              <a:t>Şef vakit hakemini elinizi kaldırarak uyarın </a:t>
            </a:r>
            <a:endParaRPr lang="tr-TR" sz="1700" dirty="0"/>
          </a:p>
          <a:p>
            <a:pPr marL="742950" lvl="1" indent="-285750" algn="just">
              <a:buFont typeface="Arial" panose="020B0604020202020204" pitchFamily="34" charset="0"/>
              <a:buChar char="•"/>
            </a:pPr>
            <a:r>
              <a:rPr lang="en-CA" sz="1700" dirty="0"/>
              <a:t>Zamanınızı  “NT” olarak kayıt edin (No Time olarak değerlendirilir)</a:t>
            </a:r>
            <a:endParaRPr lang="tr-TR" sz="1700" dirty="0"/>
          </a:p>
          <a:p>
            <a:pPr marL="285750" lvl="0" indent="-285750" algn="just">
              <a:buFont typeface="Arial" panose="020B0604020202020204" pitchFamily="34" charset="0"/>
              <a:buChar char="•"/>
            </a:pPr>
            <a:r>
              <a:rPr lang="en-CA" sz="1700" dirty="0"/>
              <a:t>Zamanlar kağıt üzerine, bir müsabaka programına veya kulvar zaman kağıdına yazılabilir.</a:t>
            </a:r>
            <a:endParaRPr lang="tr-TR" sz="1700" dirty="0"/>
          </a:p>
          <a:p>
            <a:pPr marL="285750" lvl="0" indent="-285750" algn="just">
              <a:buFont typeface="Arial" panose="020B0604020202020204" pitchFamily="34" charset="0"/>
              <a:buChar char="•"/>
            </a:pPr>
            <a:r>
              <a:rPr lang="en-CA" sz="1700" dirty="0"/>
              <a:t>Zamanlar 1/100 saniye olarak kayıt edilmelidir. örneğin	“2:01.31” veya “59.45”</a:t>
            </a:r>
            <a:endParaRPr lang="tr-TR" sz="1700" dirty="0"/>
          </a:p>
          <a:p>
            <a:pPr marL="285750" lvl="0" indent="-285750" algn="just">
              <a:buFont typeface="Arial" panose="020B0604020202020204" pitchFamily="34" charset="0"/>
              <a:buChar char="•"/>
            </a:pPr>
            <a:r>
              <a:rPr lang="en-CA" sz="1700" dirty="0"/>
              <a:t>Eğer bir yüzücü herhangi bir sebeple yarışı bitirmediyse, sağlanan kağıda </a:t>
            </a:r>
            <a:r>
              <a:rPr lang="tr-TR" sz="1700" dirty="0" smtClean="0"/>
              <a:t>bitirmedi (</a:t>
            </a:r>
            <a:r>
              <a:rPr lang="en-CA" sz="1700" dirty="0" smtClean="0"/>
              <a:t>DNF </a:t>
            </a:r>
            <a:r>
              <a:rPr lang="en-CA" sz="1700" dirty="0"/>
              <a:t>(Did Not Finish) </a:t>
            </a:r>
            <a:r>
              <a:rPr lang="en-CA" sz="1700" dirty="0" smtClean="0"/>
              <a:t>yazın</a:t>
            </a:r>
            <a:r>
              <a:rPr lang="tr-TR" sz="1700" dirty="0" smtClean="0"/>
              <a:t>.</a:t>
            </a:r>
            <a:endParaRPr lang="tr-TR" sz="1700" dirty="0"/>
          </a:p>
          <a:p>
            <a:pPr algn="just"/>
            <a:endParaRPr lang="tr-TR" dirty="0"/>
          </a:p>
          <a:p>
            <a:endParaRPr lang="tr-TR" dirty="0" smtClean="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609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27</a:t>
            </a:fld>
            <a:endParaRPr lang="tr-TR" dirty="0"/>
          </a:p>
        </p:txBody>
      </p:sp>
      <p:sp>
        <p:nvSpPr>
          <p:cNvPr id="4" name="Dikdörtgen 3"/>
          <p:cNvSpPr/>
          <p:nvPr/>
        </p:nvSpPr>
        <p:spPr>
          <a:xfrm>
            <a:off x="36077" y="1412776"/>
            <a:ext cx="9095837" cy="5632311"/>
          </a:xfrm>
          <a:prstGeom prst="rect">
            <a:avLst/>
          </a:prstGeom>
        </p:spPr>
        <p:txBody>
          <a:bodyPr wrap="square">
            <a:spAutoFit/>
          </a:bodyPr>
          <a:lstStyle/>
          <a:p>
            <a:pPr marL="285750" lvl="0" indent="-285750" algn="just">
              <a:buFont typeface="Arial" panose="020B0604020202020204" pitchFamily="34" charset="0"/>
              <a:buChar char="•"/>
            </a:pPr>
            <a:r>
              <a:rPr lang="en-CA" dirty="0"/>
              <a:t>Vakit hakemleri onaylanmış bir elektronik zamanlama sisteminin anahtarıdır.</a:t>
            </a:r>
            <a:endParaRPr lang="tr-TR" dirty="0"/>
          </a:p>
          <a:p>
            <a:pPr marL="285750" lvl="0" indent="-285750" algn="just">
              <a:buFont typeface="Arial" panose="020B0604020202020204" pitchFamily="34" charset="0"/>
              <a:buChar char="•"/>
            </a:pPr>
            <a:r>
              <a:rPr lang="en-CA" dirty="0"/>
              <a:t>Yedekleme düğmeleri </a:t>
            </a:r>
            <a:r>
              <a:rPr lang="en-CA" dirty="0" smtClean="0"/>
              <a:t>ve</a:t>
            </a:r>
            <a:r>
              <a:rPr lang="tr-TR" dirty="0" smtClean="0"/>
              <a:t>ya</a:t>
            </a:r>
            <a:r>
              <a:rPr lang="en-CA" dirty="0" smtClean="0"/>
              <a:t> </a:t>
            </a:r>
            <a:r>
              <a:rPr lang="tr-TR" dirty="0" smtClean="0"/>
              <a:t>butonlar</a:t>
            </a:r>
            <a:r>
              <a:rPr lang="en-CA" dirty="0" smtClean="0"/>
              <a:t> </a:t>
            </a:r>
            <a:r>
              <a:rPr lang="en-CA" dirty="0"/>
              <a:t>dokunmatik levhalara destek sistemi olarak kullanılırlar.</a:t>
            </a:r>
            <a:endParaRPr lang="tr-TR" dirty="0"/>
          </a:p>
          <a:p>
            <a:pPr marL="285750" lvl="0" indent="-285750" algn="just">
              <a:buFont typeface="Arial" panose="020B0604020202020204" pitchFamily="34" charset="0"/>
              <a:buChar char="•"/>
            </a:pPr>
            <a:r>
              <a:rPr lang="en-CA" dirty="0"/>
              <a:t>Dokunmatik levhalar ile kayıt edilen dereceler otomatik hakemlik sistemi olarak adlandırılır.</a:t>
            </a:r>
            <a:endParaRPr lang="tr-TR" dirty="0"/>
          </a:p>
          <a:p>
            <a:pPr marL="285750" lvl="0" indent="-285750" algn="just">
              <a:buFont typeface="Arial" panose="020B0604020202020204" pitchFamily="34" charset="0"/>
              <a:buChar char="•"/>
            </a:pPr>
            <a:r>
              <a:rPr lang="en-CA" dirty="0"/>
              <a:t>Vakit hakemleri tarafından </a:t>
            </a:r>
            <a:r>
              <a:rPr lang="tr-TR" dirty="0" smtClean="0"/>
              <a:t>bu</a:t>
            </a:r>
            <a:r>
              <a:rPr lang="en-CA" dirty="0" smtClean="0"/>
              <a:t>tonlar </a:t>
            </a:r>
            <a:r>
              <a:rPr lang="en-CA" dirty="0"/>
              <a:t>kullanılarak kayıt edilen dereceler yarı otomatik hakemlik sistemi olarak adlandırılır.</a:t>
            </a:r>
            <a:endParaRPr lang="tr-TR" dirty="0"/>
          </a:p>
          <a:p>
            <a:pPr marL="285750" lvl="0" indent="-285750" algn="just">
              <a:buFont typeface="Arial" panose="020B0604020202020204" pitchFamily="34" charset="0"/>
              <a:buChar char="•"/>
            </a:pPr>
            <a:r>
              <a:rPr lang="en-CA" dirty="0"/>
              <a:t>Lütfen bu ekipmanı dikkatli kullanın.</a:t>
            </a:r>
            <a:endParaRPr lang="tr-TR" dirty="0"/>
          </a:p>
          <a:p>
            <a:pPr marL="285750" lvl="0" indent="-285750" algn="just">
              <a:buFont typeface="Arial" panose="020B0604020202020204" pitchFamily="34" charset="0"/>
              <a:buChar char="•"/>
            </a:pPr>
            <a:r>
              <a:rPr lang="en-CA" b="1" u="sng" dirty="0">
                <a:solidFill>
                  <a:srgbClr val="FF0000"/>
                </a:solidFill>
              </a:rPr>
              <a:t>Yarışın bitiminde dokunmatik levhalara basmadığınızdan emin olun</a:t>
            </a:r>
            <a:r>
              <a:rPr lang="en-CA" b="1" u="sng" dirty="0" smtClean="0">
                <a:solidFill>
                  <a:srgbClr val="FF0000"/>
                </a:solidFill>
              </a:rPr>
              <a:t>.</a:t>
            </a:r>
            <a:endParaRPr lang="tr-TR" b="1" u="sng" dirty="0" smtClean="0">
              <a:solidFill>
                <a:srgbClr val="FF0000"/>
              </a:solidFill>
            </a:endParaRPr>
          </a:p>
          <a:p>
            <a:pPr marL="285750" indent="-285750" algn="just">
              <a:buFont typeface="Arial" panose="020B0604020202020204" pitchFamily="34" charset="0"/>
              <a:buChar char="•"/>
            </a:pPr>
            <a:r>
              <a:rPr lang="en-CA" dirty="0" smtClean="0">
                <a:solidFill>
                  <a:srgbClr val="FF0000"/>
                </a:solidFill>
              </a:rPr>
              <a:t>“Zil/</a:t>
            </a:r>
            <a:r>
              <a:rPr lang="tr-TR" dirty="0" smtClean="0">
                <a:solidFill>
                  <a:srgbClr val="FF0000"/>
                </a:solidFill>
              </a:rPr>
              <a:t>düdük</a:t>
            </a:r>
            <a:r>
              <a:rPr lang="en-CA" dirty="0" smtClean="0">
                <a:solidFill>
                  <a:srgbClr val="FF0000"/>
                </a:solidFill>
              </a:rPr>
              <a:t> </a:t>
            </a:r>
            <a:r>
              <a:rPr lang="en-CA" dirty="0">
                <a:solidFill>
                  <a:srgbClr val="FF0000"/>
                </a:solidFill>
              </a:rPr>
              <a:t>Turu” </a:t>
            </a:r>
            <a:r>
              <a:rPr lang="en-CA" dirty="0"/>
              <a:t>800 m ve 1500m mesafelik serbest stildeki yarışlarda çalınan </a:t>
            </a:r>
            <a:r>
              <a:rPr lang="en-CA" dirty="0" smtClean="0"/>
              <a:t>zil/</a:t>
            </a:r>
            <a:r>
              <a:rPr lang="tr-TR" dirty="0" smtClean="0"/>
              <a:t>düdük</a:t>
            </a:r>
            <a:r>
              <a:rPr lang="en-CA" dirty="0" smtClean="0"/>
              <a:t>’</a:t>
            </a:r>
            <a:r>
              <a:rPr lang="tr-TR" dirty="0" smtClean="0"/>
              <a:t>ü</a:t>
            </a:r>
            <a:r>
              <a:rPr lang="en-CA" dirty="0" smtClean="0"/>
              <a:t> </a:t>
            </a:r>
            <a:r>
              <a:rPr lang="en-CA" dirty="0"/>
              <a:t>ifade eder. </a:t>
            </a:r>
            <a:r>
              <a:rPr lang="en-CA" dirty="0" smtClean="0"/>
              <a:t>Zil</a:t>
            </a:r>
            <a:r>
              <a:rPr lang="tr-TR" dirty="0" smtClean="0"/>
              <a:t>/düdük,</a:t>
            </a:r>
            <a:r>
              <a:rPr lang="en-CA" dirty="0" smtClean="0"/>
              <a:t> </a:t>
            </a:r>
            <a:r>
              <a:rPr lang="en-CA" dirty="0"/>
              <a:t>yüzücüye yarışı tamamlaması için 2 turu kaldığını </a:t>
            </a:r>
            <a:r>
              <a:rPr lang="tr-TR" dirty="0" smtClean="0"/>
              <a:t>bildirmek</a:t>
            </a:r>
            <a:r>
              <a:rPr lang="en-CA" dirty="0" smtClean="0"/>
              <a:t> </a:t>
            </a:r>
            <a:r>
              <a:rPr lang="en-CA" dirty="0"/>
              <a:t>için </a:t>
            </a:r>
            <a:r>
              <a:rPr lang="tr-TR" dirty="0" smtClean="0"/>
              <a:t>kullanılır</a:t>
            </a:r>
            <a:r>
              <a:rPr lang="en-CA" dirty="0" smtClean="0"/>
              <a:t>.</a:t>
            </a:r>
            <a:endParaRPr lang="tr-TR" dirty="0"/>
          </a:p>
          <a:p>
            <a:pPr marL="285750" lvl="0" indent="-285750" algn="just">
              <a:buFont typeface="Arial" panose="020B0604020202020204" pitchFamily="34" charset="0"/>
              <a:buChar char="•"/>
            </a:pPr>
            <a:r>
              <a:rPr lang="en-CA" dirty="0"/>
              <a:t>Vakit şefi yada başhakem kulvarı </a:t>
            </a:r>
            <a:r>
              <a:rPr lang="en-CA" dirty="0" smtClean="0"/>
              <a:t>zilin</a:t>
            </a:r>
            <a:r>
              <a:rPr lang="tr-TR" dirty="0" smtClean="0"/>
              <a:t>/düdüğün</a:t>
            </a:r>
            <a:r>
              <a:rPr lang="en-CA" dirty="0" smtClean="0"/>
              <a:t> </a:t>
            </a:r>
            <a:r>
              <a:rPr lang="en-CA" dirty="0"/>
              <a:t>çalınma zamanı geldiği konusunda uyarır, ancak her kulvar da bunu takip etmek zorundadır. </a:t>
            </a:r>
            <a:r>
              <a:rPr lang="tr-TR" dirty="0" smtClean="0"/>
              <a:t>Vakit</a:t>
            </a:r>
            <a:r>
              <a:rPr lang="en-CA" dirty="0" smtClean="0"/>
              <a:t> </a:t>
            </a:r>
            <a:r>
              <a:rPr lang="en-CA" dirty="0"/>
              <a:t>şefi de bu konu ile ilgili olarak </a:t>
            </a:r>
            <a:r>
              <a:rPr lang="en-CA" dirty="0" smtClean="0"/>
              <a:t>sor</a:t>
            </a:r>
            <a:r>
              <a:rPr lang="tr-TR" dirty="0" smtClean="0"/>
              <a:t>u</a:t>
            </a:r>
            <a:r>
              <a:rPr lang="en-CA" dirty="0" smtClean="0"/>
              <a:t>mludur</a:t>
            </a:r>
            <a:r>
              <a:rPr lang="en-CA" dirty="0"/>
              <a:t>.</a:t>
            </a:r>
            <a:endParaRPr lang="tr-TR" dirty="0"/>
          </a:p>
          <a:p>
            <a:pPr marL="285750" lvl="0" indent="-285750" algn="just">
              <a:buFont typeface="Arial" panose="020B0604020202020204" pitchFamily="34" charset="0"/>
              <a:buChar char="•"/>
            </a:pPr>
            <a:r>
              <a:rPr lang="en-CA" dirty="0"/>
              <a:t>Kısa kulvar (SC) müsabakalarda zil 800 m yarışın 750. metresinde 1500m. yarışların ise 1450. metresinde çalınır.</a:t>
            </a:r>
            <a:endParaRPr lang="tr-TR" dirty="0"/>
          </a:p>
          <a:p>
            <a:pPr marL="285750" lvl="0" indent="-285750" algn="just">
              <a:buFont typeface="Arial" panose="020B0604020202020204" pitchFamily="34" charset="0"/>
              <a:buChar char="•"/>
            </a:pPr>
            <a:r>
              <a:rPr lang="en-CA" dirty="0"/>
              <a:t>Uzun kulvar (LC) müsabakalarda ise zil 800 m yarışın 700. metresinde ve 1500 m yarışın 1400. </a:t>
            </a:r>
            <a:r>
              <a:rPr lang="tr-TR" dirty="0" smtClean="0"/>
              <a:t>m</a:t>
            </a:r>
            <a:r>
              <a:rPr lang="en-CA" dirty="0" smtClean="0"/>
              <a:t>etresinde </a:t>
            </a:r>
            <a:r>
              <a:rPr lang="en-CA" dirty="0"/>
              <a:t>çalınır.</a:t>
            </a:r>
            <a:endParaRPr lang="tr-TR" dirty="0"/>
          </a:p>
          <a:p>
            <a:pPr marL="285750" lvl="0" indent="-285750" algn="just">
              <a:buFont typeface="Arial" panose="020B0604020202020204" pitchFamily="34" charset="0"/>
              <a:buChar char="•"/>
            </a:pPr>
            <a:endParaRPr lang="tr-TR" dirty="0"/>
          </a:p>
        </p:txBody>
      </p:sp>
      <p:sp>
        <p:nvSpPr>
          <p:cNvPr id="6" name="Dikdörtgen 5"/>
          <p:cNvSpPr/>
          <p:nvPr/>
        </p:nvSpPr>
        <p:spPr>
          <a:xfrm>
            <a:off x="1043608" y="290445"/>
            <a:ext cx="6696744" cy="369332"/>
          </a:xfrm>
          <a:prstGeom prst="rect">
            <a:avLst/>
          </a:prstGeom>
        </p:spPr>
        <p:txBody>
          <a:bodyPr wrap="square">
            <a:spAutoFit/>
          </a:bodyPr>
          <a:lstStyle/>
          <a:p>
            <a:pPr algn="ctr"/>
            <a:r>
              <a:rPr lang="tr-T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VAKİT HAKEMLERİNİN GÖREVLERİ (devam)</a:t>
            </a:r>
            <a:endParaRPr lang="tr-T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3355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51186" y="0"/>
            <a:ext cx="980728"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solidFill>
                  <a:prstClr val="black">
                    <a:lumMod val="50000"/>
                    <a:lumOff val="50000"/>
                  </a:prstClr>
                </a:solidFill>
              </a:rPr>
              <a:pPr/>
              <a:t>3.09.2019</a:t>
            </a:fld>
            <a:endParaRPr lang="tr-TR" dirty="0">
              <a:solidFill>
                <a:prstClr val="black">
                  <a:lumMod val="50000"/>
                  <a:lumOff val="50000"/>
                </a:prstClr>
              </a:solidFill>
            </a:endParaRPr>
          </a:p>
        </p:txBody>
      </p:sp>
      <p:sp>
        <p:nvSpPr>
          <p:cNvPr id="3" name="Slayt Numarası Yer Tutucusu 2"/>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28</a:t>
            </a:fld>
            <a:endParaRPr lang="tr-TR" dirty="0">
              <a:solidFill>
                <a:prstClr val="black">
                  <a:lumMod val="50000"/>
                  <a:lumOff val="50000"/>
                </a:prstClr>
              </a:solidFill>
            </a:endParaRPr>
          </a:p>
        </p:txBody>
      </p:sp>
      <p:pic>
        <p:nvPicPr>
          <p:cNvPr id="4098" name="Picture 2" descr="C:\Users\CASPER\Desktop\sayfa_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404664"/>
            <a:ext cx="4077891" cy="593208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582"/>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946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51186" y="0"/>
            <a:ext cx="980728"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29</a:t>
            </a:fld>
            <a:endParaRPr lang="tr-TR" dirty="0"/>
          </a:p>
        </p:txBody>
      </p:sp>
      <p:sp>
        <p:nvSpPr>
          <p:cNvPr id="6" name="Dikdörtgen 5"/>
          <p:cNvSpPr/>
          <p:nvPr/>
        </p:nvSpPr>
        <p:spPr>
          <a:xfrm>
            <a:off x="0" y="1124744"/>
            <a:ext cx="9080541" cy="5078313"/>
          </a:xfrm>
          <a:prstGeom prst="rect">
            <a:avLst/>
          </a:prstGeom>
        </p:spPr>
        <p:txBody>
          <a:bodyPr wrap="square">
            <a:spAutoFit/>
          </a:bodyPr>
          <a:lstStyle/>
          <a:p>
            <a:pPr marL="285750" indent="-285750" algn="just">
              <a:buFont typeface="Arial" panose="020B0604020202020204" pitchFamily="34" charset="0"/>
              <a:buChar char="•"/>
            </a:pPr>
            <a:r>
              <a:rPr lang="tr-TR" dirty="0" smtClean="0"/>
              <a:t>Zil/düdüğün devamlı olarak sağ tarafındaki kulvar ipinin üstünden çalınır (sizin sağınız) zil/düdüğün çalma 5 m mesafede bulunan sırtüstü bayraklarının olduğu yerden sporcu gelip döndükten sonra tekrar 5 m mesafeye kadar devam eder.</a:t>
            </a:r>
          </a:p>
          <a:p>
            <a:pPr marL="285750" indent="-285750" algn="just">
              <a:buFont typeface="Arial" panose="020B0604020202020204" pitchFamily="34" charset="0"/>
              <a:buChar char="•"/>
            </a:pPr>
            <a:endParaRPr lang="tr-TR" dirty="0" smtClean="0"/>
          </a:p>
          <a:p>
            <a:pPr marL="285750" indent="-285750" algn="just">
              <a:buFont typeface="Arial" panose="020B0604020202020204" pitchFamily="34" charset="0"/>
              <a:buChar char="•"/>
            </a:pPr>
            <a:r>
              <a:rPr lang="tr-TR" dirty="0" smtClean="0"/>
              <a:t>Zili sporcunun tam üstünden çalmamak, zilin sporcuya çarparak hasar görmesini ve sporcunun üstüne düşmesini engeller.</a:t>
            </a:r>
          </a:p>
          <a:p>
            <a:pPr algn="just"/>
            <a:endParaRPr lang="tr-TR" dirty="0" smtClean="0"/>
          </a:p>
          <a:p>
            <a:pPr marL="285750" indent="-285750" algn="just">
              <a:buFont typeface="Arial" panose="020B0604020202020204" pitchFamily="34" charset="0"/>
              <a:buChar char="•"/>
            </a:pPr>
            <a:r>
              <a:rPr lang="tr-TR" dirty="0" smtClean="0"/>
              <a:t>Dikkat: Bu konuda hakemler tarafından yapılan genel hata zamanında zilin/düdüğün çalınmamasıdır.</a:t>
            </a:r>
          </a:p>
          <a:p>
            <a:pPr marL="28575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tr-TR" dirty="0" smtClean="0"/>
              <a:t>U</a:t>
            </a:r>
            <a:r>
              <a:rPr lang="en-CA" dirty="0" smtClean="0"/>
              <a:t>zun </a:t>
            </a:r>
            <a:r>
              <a:rPr lang="en-CA" dirty="0"/>
              <a:t>mesafeli yarışlarda ara dereceleri kayıt etmeniz istenebilir</a:t>
            </a:r>
            <a:r>
              <a:rPr lang="en-CA" dirty="0" smtClean="0"/>
              <a:t>.</a:t>
            </a:r>
            <a:endParaRPr lang="tr-TR" dirty="0" smtClean="0"/>
          </a:p>
          <a:p>
            <a:pPr marL="285750" lvl="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en-CA" dirty="0"/>
              <a:t>Ara dereceler </a:t>
            </a:r>
            <a:r>
              <a:rPr lang="en-CA" dirty="0" smtClean="0"/>
              <a:t>kr</a:t>
            </a:r>
            <a:r>
              <a:rPr lang="tr-TR" dirty="0" smtClean="0"/>
              <a:t>o</a:t>
            </a:r>
            <a:r>
              <a:rPr lang="en-CA" dirty="0" smtClean="0"/>
              <a:t>nometre</a:t>
            </a:r>
            <a:r>
              <a:rPr lang="tr-TR" dirty="0" smtClean="0"/>
              <a:t>nizdeki</a:t>
            </a:r>
            <a:r>
              <a:rPr lang="en-CA" dirty="0" smtClean="0"/>
              <a:t> zaman</a:t>
            </a:r>
            <a:r>
              <a:rPr lang="tr-TR" dirty="0" smtClean="0"/>
              <a:t>dır</a:t>
            </a:r>
            <a:r>
              <a:rPr lang="en-CA" dirty="0" smtClean="0"/>
              <a:t>.</a:t>
            </a:r>
            <a:endParaRPr lang="tr-TR" dirty="0" smtClean="0"/>
          </a:p>
          <a:p>
            <a:pPr marL="285750" lvl="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en-CA" dirty="0"/>
              <a:t>Bu size yüzücünün tamamladığı tur sayısını görmenizde yardımcı olacaktır</a:t>
            </a:r>
            <a:r>
              <a:rPr lang="en-CA" dirty="0" smtClean="0"/>
              <a:t>.</a:t>
            </a:r>
            <a:endParaRPr lang="tr-TR" dirty="0" smtClean="0"/>
          </a:p>
          <a:p>
            <a:pPr marL="285750" lvl="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en-CA" dirty="0"/>
              <a:t>Eğer bir tur zamanını kaçırırsanız zamanı </a:t>
            </a:r>
            <a:r>
              <a:rPr lang="tr-TR" dirty="0" smtClean="0"/>
              <a:t>no time </a:t>
            </a:r>
            <a:r>
              <a:rPr lang="en-CA" dirty="0" smtClean="0"/>
              <a:t>“NT</a:t>
            </a:r>
            <a:r>
              <a:rPr lang="en-CA" dirty="0"/>
              <a:t>” yazmayı unutmayın.</a:t>
            </a:r>
            <a:endParaRPr lang="tr-TR" dirty="0"/>
          </a:p>
          <a:p>
            <a:pPr marL="285750" indent="-285750" algn="just">
              <a:buFont typeface="Arial" panose="020B0604020202020204" pitchFamily="34" charset="0"/>
              <a:buChar char="•"/>
            </a:pPr>
            <a:endParaRPr lang="tr-TR" dirty="0"/>
          </a:p>
        </p:txBody>
      </p:sp>
      <p:sp>
        <p:nvSpPr>
          <p:cNvPr id="10" name="Dikdörtgen 9"/>
          <p:cNvSpPr/>
          <p:nvPr/>
        </p:nvSpPr>
        <p:spPr>
          <a:xfrm>
            <a:off x="1043608" y="290445"/>
            <a:ext cx="6696744" cy="369332"/>
          </a:xfrm>
          <a:prstGeom prst="rect">
            <a:avLst/>
          </a:prstGeom>
        </p:spPr>
        <p:txBody>
          <a:bodyPr wrap="square">
            <a:spAutoFit/>
          </a:bodyPr>
          <a:lstStyle/>
          <a:p>
            <a:pPr algn="ctr"/>
            <a:r>
              <a:rPr lang="tr-T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VAKİT HAKEMLERİNİN GÖREVLERİ (devam)</a:t>
            </a:r>
            <a:endParaRPr lang="tr-T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74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316" y="3663901"/>
            <a:ext cx="2105008" cy="120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6" y="17016"/>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11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7812360" cy="1656184"/>
          </a:xfrm>
        </p:spPr>
        <p:txBody>
          <a:bodyPr/>
          <a:lstStyle/>
          <a:p>
            <a:pPr marL="0" indent="0" algn="ctr">
              <a:buNone/>
            </a:pP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tr-TR" sz="2400" dirty="0">
              <a:ln w="1905"/>
              <a:solidFill>
                <a:srgbClr val="0070C0"/>
              </a:solidFill>
              <a:effectLst>
                <a:innerShdw blurRad="69850" dist="43180" dir="5400000">
                  <a:srgbClr val="000000">
                    <a:alpha val="65000"/>
                  </a:srgbClr>
                </a:innerShdw>
              </a:effectLst>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00392" y="-3161"/>
            <a:ext cx="1031522" cy="103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Veri Yer Tutucusu 3"/>
          <p:cNvSpPr>
            <a:spLocks noGrp="1"/>
          </p:cNvSpPr>
          <p:nvPr>
            <p:ph type="dt" sz="half" idx="10"/>
          </p:nvPr>
        </p:nvSpPr>
        <p:spPr/>
        <p:txBody>
          <a:bodyPr/>
          <a:lstStyle/>
          <a:p>
            <a:fld id="{1CB39010-4223-4200-ACF7-87FE570E637B}" type="datetime1">
              <a:rPr lang="tr-TR" smtClean="0"/>
              <a:t>3.09.2019</a:t>
            </a:fld>
            <a:endParaRPr lang="tr-TR" dirty="0"/>
          </a:p>
        </p:txBody>
      </p:sp>
      <p:sp>
        <p:nvSpPr>
          <p:cNvPr id="5" name="Slayt Numarası Yer Tutucusu 4"/>
          <p:cNvSpPr>
            <a:spLocks noGrp="1"/>
          </p:cNvSpPr>
          <p:nvPr>
            <p:ph type="sldNum" sz="quarter" idx="12"/>
          </p:nvPr>
        </p:nvSpPr>
        <p:spPr/>
        <p:txBody>
          <a:bodyPr/>
          <a:lstStyle/>
          <a:p>
            <a:fld id="{1A02F958-9DDF-4FAA-8BFF-0F198BE09CF1}" type="slidenum">
              <a:rPr lang="tr-TR" smtClean="0"/>
              <a:t>3</a:t>
            </a:fld>
            <a:endParaRPr lang="tr-TR" dirty="0"/>
          </a:p>
        </p:txBody>
      </p:sp>
      <p:sp>
        <p:nvSpPr>
          <p:cNvPr id="6" name="Dikdörtgen 5"/>
          <p:cNvSpPr/>
          <p:nvPr/>
        </p:nvSpPr>
        <p:spPr>
          <a:xfrm>
            <a:off x="179512" y="659777"/>
            <a:ext cx="8712967" cy="5909310"/>
          </a:xfrm>
          <a:prstGeom prst="rect">
            <a:avLst/>
          </a:prstGeom>
          <a:ln>
            <a:solidFill>
              <a:schemeClr val="accent1"/>
            </a:solidFill>
          </a:ln>
        </p:spPr>
        <p:txBody>
          <a:bodyPr wrap="square">
            <a:spAutoFit/>
          </a:bodyPr>
          <a:lstStyle/>
          <a:p>
            <a:endParaRPr lang="tr-TR" dirty="0" smtClean="0"/>
          </a:p>
          <a:p>
            <a:pPr algn="just"/>
            <a:r>
              <a:rPr lang="tr-TR" dirty="0" smtClean="0"/>
              <a:t>Türkiye </a:t>
            </a:r>
            <a:r>
              <a:rPr lang="tr-TR" dirty="0"/>
              <a:t>Yüzme Federasyonu, Türkiye'de yüzme faaliyetlerini yürütmek, yüzmenin gelişmesini ve yurt sathına yayılmasını sağlamak, bu konularda her türlü düzenlemeyi yapmak, kararlar almak ve uygulamakla yetkili kurumdur. </a:t>
            </a:r>
            <a:endParaRPr lang="tr-TR" dirty="0" smtClean="0"/>
          </a:p>
          <a:p>
            <a:endParaRPr lang="tr-TR" dirty="0" smtClean="0"/>
          </a:p>
          <a:p>
            <a:r>
              <a:rPr lang="tr-TR" dirty="0" smtClean="0"/>
              <a:t>Başkan</a:t>
            </a:r>
            <a:r>
              <a:rPr lang="tr-TR" dirty="0"/>
              <a:t>: Erkan </a:t>
            </a:r>
            <a:r>
              <a:rPr lang="tr-TR" dirty="0" smtClean="0"/>
              <a:t>Yalçın</a:t>
            </a:r>
          </a:p>
          <a:p>
            <a:endParaRPr lang="tr-TR" dirty="0"/>
          </a:p>
          <a:p>
            <a:r>
              <a:rPr lang="tr-TR" dirty="0"/>
              <a:t>Kuruluş tarihi: </a:t>
            </a:r>
            <a:r>
              <a:rPr lang="tr-TR" dirty="0" smtClean="0"/>
              <a:t>1957</a:t>
            </a:r>
          </a:p>
          <a:p>
            <a:endParaRPr lang="tr-TR" dirty="0"/>
          </a:p>
          <a:p>
            <a:r>
              <a:rPr lang="tr-TR" dirty="0"/>
              <a:t>Bağlı kurum: </a:t>
            </a:r>
            <a:r>
              <a:rPr lang="tr-TR" dirty="0" smtClean="0"/>
              <a:t>FINA</a:t>
            </a:r>
          </a:p>
          <a:p>
            <a:endParaRPr lang="tr-TR" dirty="0"/>
          </a:p>
          <a:p>
            <a:r>
              <a:rPr lang="tr-TR" dirty="0"/>
              <a:t>Sporlar: Yüzme, Atlama, Artistik Yüzme, Açık Su </a:t>
            </a:r>
            <a:r>
              <a:rPr lang="tr-TR" dirty="0" smtClean="0"/>
              <a:t>Yüzme</a:t>
            </a:r>
          </a:p>
          <a:p>
            <a:endParaRPr lang="tr-TR" dirty="0"/>
          </a:p>
          <a:p>
            <a:r>
              <a:rPr lang="tr-TR" b="1" dirty="0"/>
              <a:t>Türkiye Yüzme Federasyonu Merkez Bina</a:t>
            </a:r>
            <a:r>
              <a:rPr lang="tr-TR" b="1" dirty="0" smtClean="0"/>
              <a:t>:</a:t>
            </a:r>
          </a:p>
          <a:p>
            <a:endParaRPr lang="tr-TR" dirty="0"/>
          </a:p>
          <a:p>
            <a:r>
              <a:rPr lang="tr-TR" b="1" dirty="0"/>
              <a:t>ADRES  </a:t>
            </a:r>
            <a:r>
              <a:rPr lang="tr-TR" dirty="0"/>
              <a:t> : Beştepeler </a:t>
            </a:r>
            <a:r>
              <a:rPr lang="tr-TR" dirty="0" smtClean="0"/>
              <a:t>Mahallesi </a:t>
            </a:r>
            <a:r>
              <a:rPr lang="tr-TR" dirty="0"/>
              <a:t>33. Sokak No13 Yenimahalle-ANKARA</a:t>
            </a:r>
          </a:p>
          <a:p>
            <a:r>
              <a:rPr lang="tr-TR" b="1" dirty="0"/>
              <a:t>TEL </a:t>
            </a:r>
            <a:r>
              <a:rPr lang="tr-TR" dirty="0"/>
              <a:t>       : </a:t>
            </a:r>
            <a:r>
              <a:rPr lang="tr-TR" dirty="0" smtClean="0"/>
              <a:t>0 312 </a:t>
            </a:r>
            <a:r>
              <a:rPr lang="tr-TR" dirty="0"/>
              <a:t>310 09 05 / 0.312 310 76 21</a:t>
            </a:r>
          </a:p>
          <a:p>
            <a:r>
              <a:rPr lang="tr-TR" b="1" dirty="0"/>
              <a:t>FAKS </a:t>
            </a:r>
            <a:r>
              <a:rPr lang="tr-TR" dirty="0"/>
              <a:t>    : </a:t>
            </a:r>
            <a:r>
              <a:rPr lang="tr-TR" dirty="0" smtClean="0"/>
              <a:t> 0 312 </a:t>
            </a:r>
            <a:r>
              <a:rPr lang="tr-TR" dirty="0"/>
              <a:t>309 36 24</a:t>
            </a:r>
          </a:p>
          <a:p>
            <a:r>
              <a:rPr lang="tr-TR" b="1" dirty="0"/>
              <a:t>E-POSTA</a:t>
            </a:r>
            <a:r>
              <a:rPr lang="tr-TR" dirty="0"/>
              <a:t> : </a:t>
            </a:r>
            <a:r>
              <a:rPr lang="tr-TR" dirty="0" smtClean="0">
                <a:hlinkClick r:id="rId4"/>
              </a:rPr>
              <a:t>info@tyf.gov.tr</a:t>
            </a:r>
            <a:endParaRPr lang="tr-TR" dirty="0" smtClean="0"/>
          </a:p>
          <a:p>
            <a:endParaRPr lang="tr-TR" dirty="0"/>
          </a:p>
          <a:p>
            <a:r>
              <a:rPr lang="tr-TR" dirty="0" smtClean="0">
                <a:solidFill>
                  <a:srgbClr val="FF0000"/>
                </a:solidFill>
                <a:hlinkClick r:id="rId5"/>
              </a:rPr>
              <a:t>www.tyf.gov.tr</a:t>
            </a:r>
            <a:r>
              <a:rPr lang="tr-TR" dirty="0" smtClean="0">
                <a:solidFill>
                  <a:srgbClr val="FF0000"/>
                </a:solidFill>
              </a:rPr>
              <a:t> </a:t>
            </a:r>
            <a:r>
              <a:rPr lang="tr-TR" dirty="0" smtClean="0"/>
              <a:t>  </a:t>
            </a:r>
            <a:r>
              <a:rPr lang="tr-TR" b="1" u="sng" dirty="0" smtClean="0">
                <a:solidFill>
                  <a:srgbClr val="FF0000"/>
                </a:solidFill>
              </a:rPr>
              <a:t>(Resmi duyurular bu web sayfasından yayınlanır)</a:t>
            </a:r>
            <a:r>
              <a:rPr lang="tr-TR" dirty="0" smtClean="0">
                <a:solidFill>
                  <a:srgbClr val="FF0000"/>
                </a:solidFill>
              </a:rPr>
              <a:t>   </a:t>
            </a:r>
            <a:r>
              <a:rPr lang="tr-TR" dirty="0" smtClean="0"/>
              <a:t>www.fina.org</a:t>
            </a:r>
            <a:endParaRPr lang="tr-TR" dirty="0"/>
          </a:p>
        </p:txBody>
      </p:sp>
      <p:pic>
        <p:nvPicPr>
          <p:cNvPr id="378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52" y="-3161"/>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4507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solidFill>
                  <a:prstClr val="black">
                    <a:lumMod val="50000"/>
                    <a:lumOff val="50000"/>
                  </a:prstClr>
                </a:solidFill>
              </a:rPr>
              <a:pPr/>
              <a:t>3.09.2019</a:t>
            </a:fld>
            <a:endParaRPr lang="tr-TR" dirty="0">
              <a:solidFill>
                <a:prstClr val="black">
                  <a:lumMod val="50000"/>
                  <a:lumOff val="50000"/>
                </a:prstClr>
              </a:solidFill>
            </a:endParaRPr>
          </a:p>
        </p:txBody>
      </p:sp>
      <p:sp>
        <p:nvSpPr>
          <p:cNvPr id="3" name="Slayt Numarası Yer Tutucusu 2"/>
          <p:cNvSpPr>
            <a:spLocks noGrp="1"/>
          </p:cNvSpPr>
          <p:nvPr>
            <p:ph type="sldNum" sz="quarter" idx="12"/>
          </p:nvPr>
        </p:nvSpPr>
        <p:spPr/>
        <p:txBody>
          <a:bodyPr/>
          <a:lstStyle/>
          <a:p>
            <a:fld id="{1A02F958-9DDF-4FAA-8BFF-0F198BE09CF1}" type="slidenum">
              <a:rPr lang="tr-TR" smtClean="0">
                <a:solidFill>
                  <a:prstClr val="black">
                    <a:lumMod val="50000"/>
                    <a:lumOff val="50000"/>
                  </a:prstClr>
                </a:solidFill>
              </a:rPr>
              <a:pPr/>
              <a:t>30</a:t>
            </a:fld>
            <a:endParaRPr lang="tr-TR" dirty="0">
              <a:solidFill>
                <a:prstClr val="black">
                  <a:lumMod val="50000"/>
                  <a:lumOff val="50000"/>
                </a:prstClr>
              </a:solidFill>
            </a:endParaRPr>
          </a:p>
        </p:txBody>
      </p:sp>
      <p:sp>
        <p:nvSpPr>
          <p:cNvPr id="4" name="Dikdörtgen 3"/>
          <p:cNvSpPr/>
          <p:nvPr/>
        </p:nvSpPr>
        <p:spPr>
          <a:xfrm>
            <a:off x="0" y="789294"/>
            <a:ext cx="8316416" cy="1200329"/>
          </a:xfrm>
          <a:prstGeom prst="rect">
            <a:avLst/>
          </a:prstGeom>
        </p:spPr>
        <p:txBody>
          <a:bodyPr wrap="square">
            <a:spAutoFit/>
          </a:bodyPr>
          <a:lstStyle/>
          <a:p>
            <a:pPr algn="just" defTabSz="268288"/>
            <a:r>
              <a:rPr lang="tr-TR" dirty="0">
                <a:solidFill>
                  <a:prstClr val="black"/>
                </a:solidFill>
              </a:rPr>
              <a:t>•	</a:t>
            </a:r>
            <a:r>
              <a:rPr lang="tr-TR" dirty="0" smtClean="0">
                <a:solidFill>
                  <a:prstClr val="black"/>
                </a:solidFill>
              </a:rPr>
              <a:t>Vakit </a:t>
            </a:r>
            <a:r>
              <a:rPr lang="tr-TR" dirty="0">
                <a:solidFill>
                  <a:prstClr val="black"/>
                </a:solidFill>
              </a:rPr>
              <a:t>hakemleri yüzücünün ayaklarının depar taşından ayrıldığı zamana bakmalıdır, ve dönüş hakemi bitiriş yapan yüzücünün duvara değdiğinden de emin olmalıdır.	Elektronik zamanlama çalışıyor olsa bile dönüş hakeminin görüşlerine başvurulabilir, ancak elektronik zamanlama geçerlidir. </a:t>
            </a:r>
          </a:p>
        </p:txBody>
      </p:sp>
      <p:pic>
        <p:nvPicPr>
          <p:cNvPr id="5123" name="Picture 3" descr="C:\Users\CASPER\Desktop\sayfa_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3128" y="2750500"/>
            <a:ext cx="5028422" cy="35117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CASPER\Desktop\sayfa_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3" y="2812917"/>
            <a:ext cx="2952329" cy="3788822"/>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0" y="1880951"/>
            <a:ext cx="9009424" cy="923330"/>
          </a:xfrm>
          <a:prstGeom prst="rect">
            <a:avLst/>
          </a:prstGeom>
        </p:spPr>
        <p:txBody>
          <a:bodyPr wrap="square">
            <a:spAutoFit/>
          </a:bodyPr>
          <a:lstStyle/>
          <a:p>
            <a:pPr marL="176213" indent="-176213" algn="just">
              <a:buFont typeface="Arial" panose="020B0604020202020204" pitchFamily="34" charset="0"/>
              <a:buChar char="•"/>
            </a:pPr>
            <a:r>
              <a:rPr lang="tr-TR" dirty="0" smtClean="0"/>
              <a:t>Vakit hakemleri bayrak </a:t>
            </a:r>
            <a:r>
              <a:rPr lang="tr-TR" dirty="0"/>
              <a:t>yarışlarında yarışa başlayacak yüzücünün, bitiren yüzücü duvara değdikten sonra çıkış yapıp yapmadığını kontrol eder. </a:t>
            </a:r>
            <a:r>
              <a:rPr lang="tr-TR" dirty="0" smtClean="0"/>
              <a:t>Eğer </a:t>
            </a:r>
            <a:r>
              <a:rPr lang="tr-TR" dirty="0"/>
              <a:t>elektronik zamanlama sistemi </a:t>
            </a:r>
            <a:r>
              <a:rPr lang="tr-TR" dirty="0" smtClean="0"/>
              <a:t>kullanılıyorsa SW </a:t>
            </a:r>
            <a:r>
              <a:rPr lang="tr-TR" dirty="0"/>
              <a:t>13.1’e göre karar verilir. </a:t>
            </a:r>
          </a:p>
        </p:txBody>
      </p:sp>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9237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77" y="1628800"/>
            <a:ext cx="8716879"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52076" y="0"/>
            <a:ext cx="980728"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31</a:t>
            </a:fld>
            <a:endParaRPr lang="tr-TR" dirty="0"/>
          </a:p>
        </p:txBody>
      </p:sp>
      <p:sp>
        <p:nvSpPr>
          <p:cNvPr id="8" name="Dikdörtgen 7"/>
          <p:cNvSpPr/>
          <p:nvPr/>
        </p:nvSpPr>
        <p:spPr>
          <a:xfrm>
            <a:off x="1043608" y="290445"/>
            <a:ext cx="6696744" cy="369332"/>
          </a:xfrm>
          <a:prstGeom prst="rect">
            <a:avLst/>
          </a:prstGeom>
        </p:spPr>
        <p:txBody>
          <a:bodyPr wrap="square">
            <a:spAutoFit/>
          </a:bodyPr>
          <a:lstStyle/>
          <a:p>
            <a:pPr algn="ctr"/>
            <a:r>
              <a:rPr lang="tr-TR"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GENEL KRONOMETRE KULLANIMI</a:t>
            </a:r>
            <a:endParaRPr lang="tr-TR"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1"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9812" y="3068960"/>
            <a:ext cx="302433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29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32</a:t>
            </a:fld>
            <a:endParaRPr lang="tr-TR" dirty="0"/>
          </a:p>
        </p:txBody>
      </p:sp>
      <p:sp>
        <p:nvSpPr>
          <p:cNvPr id="4" name="Dikdörtgen 3"/>
          <p:cNvSpPr/>
          <p:nvPr/>
        </p:nvSpPr>
        <p:spPr>
          <a:xfrm>
            <a:off x="215852" y="215915"/>
            <a:ext cx="6537987" cy="646331"/>
          </a:xfrm>
          <a:prstGeom prst="rect">
            <a:avLst/>
          </a:prstGeom>
        </p:spPr>
        <p:txBody>
          <a:bodyPr wrap="square">
            <a:spAutoFit/>
          </a:bodyPr>
          <a:lstStyle/>
          <a:p>
            <a:pPr algn="ctr"/>
            <a:r>
              <a:rPr lang="tr-TR" b="1" u="sng" dirty="0">
                <a:solidFill>
                  <a:schemeClr val="bg2">
                    <a:lumMod val="25000"/>
                  </a:schemeClr>
                </a:solidFill>
              </a:rPr>
              <a:t>DÖNÜŞLER </a:t>
            </a:r>
            <a:r>
              <a:rPr lang="tr-TR" b="1" u="sng" dirty="0" smtClean="0">
                <a:solidFill>
                  <a:schemeClr val="bg2">
                    <a:lumMod val="25000"/>
                  </a:schemeClr>
                </a:solidFill>
              </a:rPr>
              <a:t>HAKEMLERİ</a:t>
            </a:r>
            <a:endParaRPr lang="tr-TR" b="1" u="sng" dirty="0">
              <a:solidFill>
                <a:schemeClr val="bg2">
                  <a:lumMod val="25000"/>
                </a:schemeClr>
              </a:solidFill>
            </a:endParaRPr>
          </a:p>
          <a:p>
            <a:endParaRPr lang="tr-TR" dirty="0"/>
          </a:p>
        </p:txBody>
      </p:sp>
      <p:pic>
        <p:nvPicPr>
          <p:cNvPr id="5" name="Picture 2" descr="C:\Users\CASPER\Desktop\sayfa_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838" y="1319554"/>
            <a:ext cx="2378075" cy="3565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111" y="4740230"/>
            <a:ext cx="6024727" cy="211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3343" y="862245"/>
            <a:ext cx="6750496" cy="2862322"/>
          </a:xfrm>
          <a:prstGeom prst="rect">
            <a:avLst/>
          </a:prstGeom>
        </p:spPr>
        <p:txBody>
          <a:bodyPr wrap="square">
            <a:spAutoFit/>
          </a:bodyPr>
          <a:lstStyle/>
          <a:p>
            <a:pPr marL="285750" indent="-285750" algn="just">
              <a:buFont typeface="Arial" panose="020B0604020202020204" pitchFamily="34" charset="0"/>
              <a:buChar char="•"/>
            </a:pPr>
            <a:r>
              <a:rPr lang="en-US" dirty="0">
                <a:latin typeface="Arial"/>
                <a:ea typeface="Arial"/>
              </a:rPr>
              <a:t>Her dönüş hakemi yüzücünün dönüşünü kurallara uygun olarak yaptığından emin olur bu yüzücünün duvara değmeden önce ki el hareketinden dönüşten sonraki ilk kol çekişine kadar devam eder. </a:t>
            </a:r>
            <a:endParaRPr lang="tr-TR" dirty="0" smtClean="0">
              <a:latin typeface="Arial"/>
              <a:ea typeface="Arial"/>
            </a:endParaRPr>
          </a:p>
          <a:p>
            <a:pPr marL="285750" indent="-285750" algn="just">
              <a:buFont typeface="Arial" panose="020B0604020202020204" pitchFamily="34" charset="0"/>
              <a:buChar char="•"/>
            </a:pPr>
            <a:r>
              <a:rPr lang="en-US" dirty="0" smtClean="0">
                <a:latin typeface="Arial"/>
                <a:ea typeface="Arial"/>
              </a:rPr>
              <a:t>Havuzun </a:t>
            </a:r>
            <a:r>
              <a:rPr lang="en-US" dirty="0">
                <a:latin typeface="Arial"/>
                <a:ea typeface="Arial"/>
              </a:rPr>
              <a:t>bitiş tarafındaki dönüş hakemi yüzücüyü dönüşünden ilk kol çekişine kadar kurallara uyduğundan emin olur. </a:t>
            </a:r>
            <a:endParaRPr lang="tr-TR" dirty="0" smtClean="0">
              <a:latin typeface="Arial"/>
              <a:ea typeface="Arial"/>
            </a:endParaRPr>
          </a:p>
          <a:p>
            <a:pPr marL="285750" indent="-285750" algn="just">
              <a:buFont typeface="Arial" panose="020B0604020202020204" pitchFamily="34" charset="0"/>
              <a:buChar char="•"/>
            </a:pPr>
            <a:r>
              <a:rPr lang="en-US" dirty="0" smtClean="0">
                <a:latin typeface="Arial"/>
                <a:ea typeface="Arial"/>
              </a:rPr>
              <a:t>Havuzun </a:t>
            </a:r>
            <a:r>
              <a:rPr lang="en-US" dirty="0">
                <a:latin typeface="Arial"/>
                <a:ea typeface="Arial"/>
              </a:rPr>
              <a:t>bitiriş tarafındaki dönüş hakemleri ise yüzücünün kurallara göre yarışı bitirdiğini gözlemler</a:t>
            </a:r>
            <a:r>
              <a:rPr lang="en-US" dirty="0" smtClean="0">
                <a:latin typeface="Arial"/>
                <a:ea typeface="Arial"/>
              </a:rPr>
              <a:t>.</a:t>
            </a:r>
            <a:endParaRPr lang="tr-TR" dirty="0" smtClean="0">
              <a:latin typeface="Arial"/>
              <a:ea typeface="Arial"/>
            </a:endParaRPr>
          </a:p>
          <a:p>
            <a:pPr marL="285750" indent="-285750" algn="just">
              <a:buFont typeface="Arial" panose="020B0604020202020204" pitchFamily="34" charset="0"/>
              <a:buChar char="•"/>
            </a:pPr>
            <a:endParaRPr lang="tr-TR" dirty="0"/>
          </a:p>
        </p:txBody>
      </p:sp>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3"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484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13902" y="0"/>
            <a:ext cx="918012" cy="91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33</a:t>
            </a:fld>
            <a:endParaRPr lang="tr-TR" dirty="0"/>
          </a:p>
        </p:txBody>
      </p:sp>
      <p:sp>
        <p:nvSpPr>
          <p:cNvPr id="5" name="Dikdörtgen 4"/>
          <p:cNvSpPr/>
          <p:nvPr/>
        </p:nvSpPr>
        <p:spPr>
          <a:xfrm>
            <a:off x="130276" y="1225689"/>
            <a:ext cx="9013724" cy="5632311"/>
          </a:xfrm>
          <a:prstGeom prst="rect">
            <a:avLst/>
          </a:prstGeom>
        </p:spPr>
        <p:txBody>
          <a:bodyPr wrap="square">
            <a:spAutoFit/>
          </a:bodyPr>
          <a:lstStyle/>
          <a:p>
            <a:pPr algn="just">
              <a:tabLst>
                <a:tab pos="360363" algn="l"/>
                <a:tab pos="989013" algn="l"/>
              </a:tabLst>
            </a:pPr>
            <a:r>
              <a:rPr lang="tr-TR" dirty="0"/>
              <a:t>•	Her dönüş hakemi kulvarında sporcuların tam bir nizami dönüş yaptığını gözlemlemelidir</a:t>
            </a:r>
            <a:r>
              <a:rPr lang="tr-TR" dirty="0" smtClean="0"/>
              <a:t>.</a:t>
            </a:r>
          </a:p>
          <a:p>
            <a:pPr algn="just">
              <a:tabLst>
                <a:tab pos="360363" algn="l"/>
                <a:tab pos="989013" algn="l"/>
              </a:tabLst>
            </a:pPr>
            <a:endParaRPr lang="tr-TR" dirty="0"/>
          </a:p>
          <a:p>
            <a:pPr algn="just" defTabSz="360363"/>
            <a:r>
              <a:rPr lang="tr-TR" dirty="0"/>
              <a:t>•	Dönüş hakemlerinin birden fazla kulvardan sorumlu olduğu yarışlarda, dönüş hakemleri 1 veya daha fazla kulvarı gözlemlemek durumunda olabilirler</a:t>
            </a:r>
            <a:r>
              <a:rPr lang="tr-TR" dirty="0" smtClean="0"/>
              <a:t>.</a:t>
            </a:r>
          </a:p>
          <a:p>
            <a:pPr algn="just" defTabSz="360363"/>
            <a:endParaRPr lang="tr-TR" dirty="0"/>
          </a:p>
          <a:p>
            <a:pPr algn="just" defTabSz="360363"/>
            <a:r>
              <a:rPr lang="tr-TR" dirty="0"/>
              <a:t>•	Yüzücüyü havuz duvarından ayrılırken yaptığı ilk kulaçtan itibaren bitiriş için yaptığı son kulaca kadar gözlemleyin</a:t>
            </a:r>
            <a:r>
              <a:rPr lang="tr-TR" dirty="0" smtClean="0"/>
              <a:t>.</a:t>
            </a:r>
          </a:p>
          <a:p>
            <a:pPr algn="just" defTabSz="360363"/>
            <a:endParaRPr lang="tr-TR" dirty="0" smtClean="0"/>
          </a:p>
          <a:p>
            <a:pPr algn="just" defTabSz="360363"/>
            <a:r>
              <a:rPr lang="tr-TR" dirty="0"/>
              <a:t>“Her dönüş hakemi yüzücünün eksiksiz olarak kurallara uygun olarak döndüğünden, başlangıçtaki ilk kol hareketinden yüzücü döndükten sonraki ilk kol hareketine kadar emin olmalıdır</a:t>
            </a:r>
            <a:r>
              <a:rPr lang="tr-TR" dirty="0" smtClean="0"/>
              <a:t>.”</a:t>
            </a:r>
          </a:p>
          <a:p>
            <a:pPr algn="just" defTabSz="360363"/>
            <a:endParaRPr lang="tr-TR" dirty="0"/>
          </a:p>
          <a:p>
            <a:pPr marL="285750" indent="-285750" algn="just" defTabSz="360363">
              <a:buFont typeface="Arial" panose="020B0604020202020204" pitchFamily="34" charset="0"/>
              <a:buChar char="•"/>
            </a:pPr>
            <a:r>
              <a:rPr lang="tr-TR" dirty="0" smtClean="0"/>
              <a:t>Bunu </a:t>
            </a:r>
            <a:r>
              <a:rPr lang="tr-TR" dirty="0"/>
              <a:t>sağlamak için ise:</a:t>
            </a:r>
          </a:p>
          <a:p>
            <a:pPr marL="285750" indent="-285750" algn="just" defTabSz="360363">
              <a:buFont typeface="Arial" panose="020B0604020202020204" pitchFamily="34" charset="0"/>
              <a:buChar char="•"/>
            </a:pPr>
            <a:r>
              <a:rPr lang="tr-TR" dirty="0" smtClean="0"/>
              <a:t>Dönüş </a:t>
            </a:r>
            <a:r>
              <a:rPr lang="tr-TR" dirty="0"/>
              <a:t>hakemi; yüzücünün ilk kol çekişini tamamlamasından bitirişini yaptığı son kol çekişine kadar gözlemleme sorumluğunu alır.</a:t>
            </a:r>
          </a:p>
          <a:p>
            <a:pPr marL="285750" indent="-285750" algn="just" defTabSz="360363">
              <a:buFont typeface="Arial" panose="020B0604020202020204" pitchFamily="34" charset="0"/>
              <a:buChar char="•"/>
            </a:pPr>
            <a:r>
              <a:rPr lang="tr-TR" dirty="0" smtClean="0"/>
              <a:t>Bu </a:t>
            </a:r>
            <a:r>
              <a:rPr lang="tr-TR" dirty="0"/>
              <a:t>serbest ve sırtüstü stilde ilk kol çekişi ve; kelebek ve kurbağalama stilde ise tam ve devamlı olarak çift kol çekişi demektir</a:t>
            </a:r>
            <a:r>
              <a:rPr lang="tr-TR" dirty="0" smtClean="0"/>
              <a:t>.</a:t>
            </a:r>
          </a:p>
          <a:p>
            <a:pPr algn="just" defTabSz="360363"/>
            <a:r>
              <a:rPr lang="tr-TR" dirty="0"/>
              <a:t>•	Aynı anda zamanlama yapmak ve kol çekişini gözlemlemek zordur bu ancak keskin bir göz ile olur.</a:t>
            </a:r>
          </a:p>
        </p:txBody>
      </p:sp>
      <p:sp>
        <p:nvSpPr>
          <p:cNvPr id="6" name="Dikdörtgen 5"/>
          <p:cNvSpPr/>
          <p:nvPr/>
        </p:nvSpPr>
        <p:spPr>
          <a:xfrm>
            <a:off x="2661486" y="548680"/>
            <a:ext cx="3405099" cy="369332"/>
          </a:xfrm>
          <a:prstGeom prst="rect">
            <a:avLst/>
          </a:prstGeom>
        </p:spPr>
        <p:txBody>
          <a:bodyPr wrap="none">
            <a:spAutoFit/>
          </a:bodyPr>
          <a:lstStyle/>
          <a:p>
            <a:pPr algn="ctr"/>
            <a:r>
              <a:rPr lang="tr-TR" b="1" dirty="0">
                <a:solidFill>
                  <a:schemeClr val="bg2">
                    <a:lumMod val="25000"/>
                  </a:schemeClr>
                </a:solidFill>
              </a:rPr>
              <a:t>DÖNÜŞLER </a:t>
            </a:r>
            <a:r>
              <a:rPr lang="tr-TR" b="1" dirty="0" smtClean="0">
                <a:solidFill>
                  <a:schemeClr val="bg2">
                    <a:lumMod val="25000"/>
                  </a:schemeClr>
                </a:solidFill>
              </a:rPr>
              <a:t>HAKEMLERİ-devam</a:t>
            </a:r>
            <a:endParaRPr lang="tr-TR" b="1" dirty="0">
              <a:solidFill>
                <a:schemeClr val="bg2">
                  <a:lumMod val="25000"/>
                </a:schemeClr>
              </a:solidFill>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97"/>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1001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34</a:t>
            </a:fld>
            <a:endParaRPr lang="tr-TR" dirty="0"/>
          </a:p>
        </p:txBody>
      </p:sp>
      <p:sp>
        <p:nvSpPr>
          <p:cNvPr id="5" name="Dikdörtgen 4"/>
          <p:cNvSpPr/>
          <p:nvPr/>
        </p:nvSpPr>
        <p:spPr>
          <a:xfrm>
            <a:off x="145760" y="660202"/>
            <a:ext cx="7971674" cy="1477328"/>
          </a:xfrm>
          <a:prstGeom prst="rect">
            <a:avLst/>
          </a:prstGeom>
        </p:spPr>
        <p:txBody>
          <a:bodyPr wrap="square">
            <a:spAutoFit/>
          </a:bodyPr>
          <a:lstStyle/>
          <a:p>
            <a:pPr algn="just"/>
            <a:r>
              <a:rPr lang="tr-TR" dirty="0" smtClean="0"/>
              <a:t>800 </a:t>
            </a:r>
            <a:r>
              <a:rPr lang="tr-TR" dirty="0"/>
              <a:t>ve 1500 ferdi yarışlarında havuzun çıkış ve dönüş kenarındaki her bir hakem kendi kulvarındaki yüzücü tarafından tamamlanan turları kaydeder. Tur tabelalarını göstermek suretiyle kalan turları yüzücüye devamlı bildirir. </a:t>
            </a:r>
            <a:r>
              <a:rPr lang="tr-TR" dirty="0" smtClean="0"/>
              <a:t>Kulvarındaki yüzücünün tamamladığı </a:t>
            </a:r>
            <a:r>
              <a:rPr lang="tr-TR" dirty="0"/>
              <a:t>tur sayısını kaydeder ve yüzücünün kalan sayıdan haberdar olmasını sağlar.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2137530"/>
            <a:ext cx="3614911" cy="372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0" y="5796163"/>
            <a:ext cx="9131914" cy="646331"/>
          </a:xfrm>
          <a:prstGeom prst="rect">
            <a:avLst/>
          </a:prstGeom>
        </p:spPr>
        <p:txBody>
          <a:bodyPr wrap="square">
            <a:spAutoFit/>
          </a:bodyPr>
          <a:lstStyle/>
          <a:p>
            <a:r>
              <a:rPr lang="tr-TR" dirty="0"/>
              <a:t>Tur </a:t>
            </a:r>
            <a:r>
              <a:rPr lang="tr-TR" dirty="0" smtClean="0"/>
              <a:t>levhaları, </a:t>
            </a:r>
            <a:r>
              <a:rPr lang="tr-TR" dirty="0"/>
              <a:t>su yüzeyinde değil, bölme boyunca açılı </a:t>
            </a:r>
            <a:r>
              <a:rPr lang="tr-TR" dirty="0" smtClean="0"/>
              <a:t>olacak, sporcunun gösterdiği taraftan gösterilerek kalan </a:t>
            </a:r>
            <a:r>
              <a:rPr lang="tr-TR" dirty="0"/>
              <a:t>tur geri sayılacaktır.</a:t>
            </a:r>
          </a:p>
        </p:txBody>
      </p:sp>
      <p:sp>
        <p:nvSpPr>
          <p:cNvPr id="8" name="Dikdörtgen 7"/>
          <p:cNvSpPr/>
          <p:nvPr/>
        </p:nvSpPr>
        <p:spPr>
          <a:xfrm>
            <a:off x="2372650" y="188640"/>
            <a:ext cx="3405098" cy="369332"/>
          </a:xfrm>
          <a:prstGeom prst="rect">
            <a:avLst/>
          </a:prstGeom>
        </p:spPr>
        <p:txBody>
          <a:bodyPr wrap="none">
            <a:spAutoFit/>
          </a:bodyPr>
          <a:lstStyle/>
          <a:p>
            <a:pPr algn="ctr"/>
            <a:r>
              <a:rPr lang="tr-TR" b="1" dirty="0">
                <a:solidFill>
                  <a:schemeClr val="bg2">
                    <a:lumMod val="25000"/>
                  </a:schemeClr>
                </a:solidFill>
              </a:rPr>
              <a:t>DÖNÜŞLER HAKEMLERİ-devam</a:t>
            </a: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403648" cy="72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608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35</a:t>
            </a:fld>
            <a:endParaRPr lang="tr-TR" dirty="0"/>
          </a:p>
        </p:txBody>
      </p:sp>
      <p:sp>
        <p:nvSpPr>
          <p:cNvPr id="4" name="Dikdörtgen 3"/>
          <p:cNvSpPr/>
          <p:nvPr/>
        </p:nvSpPr>
        <p:spPr>
          <a:xfrm>
            <a:off x="179512" y="625208"/>
            <a:ext cx="8856984" cy="3693319"/>
          </a:xfrm>
          <a:prstGeom prst="rect">
            <a:avLst/>
          </a:prstGeom>
        </p:spPr>
        <p:txBody>
          <a:bodyPr wrap="square">
            <a:spAutoFit/>
          </a:bodyPr>
          <a:lstStyle/>
          <a:p>
            <a:r>
              <a:rPr lang="tr-TR" dirty="0"/>
              <a:t> </a:t>
            </a:r>
          </a:p>
          <a:p>
            <a:pPr marL="285750" indent="-285750">
              <a:buFont typeface="Arial" panose="020B0604020202020204" pitchFamily="34" charset="0"/>
              <a:buChar char="•"/>
            </a:pPr>
            <a:r>
              <a:rPr lang="tr-TR" dirty="0" smtClean="0"/>
              <a:t>Stil </a:t>
            </a:r>
            <a:r>
              <a:rPr lang="tr-TR" dirty="0"/>
              <a:t>hakemleri havuzun her (uzun) iki kenarında bulunurlar. </a:t>
            </a:r>
          </a:p>
          <a:p>
            <a:pPr marL="285750" indent="-285750">
              <a:buFont typeface="Arial" panose="020B0604020202020204" pitchFamily="34" charset="0"/>
              <a:buChar char="•"/>
            </a:pPr>
            <a:r>
              <a:rPr lang="tr-TR" dirty="0" smtClean="0"/>
              <a:t>Stil </a:t>
            </a:r>
            <a:r>
              <a:rPr lang="tr-TR" dirty="0"/>
              <a:t>hakemleri yarış için öngörülen stilin yüzücüler tarafından o stilin kurallarına uygun yüzülüp yüzülmediğini kontrol ederler. Bunun yanı sıra dönüş hakemlerine yardım etmek amacıyla dönüşleri de kontrol ederler. </a:t>
            </a:r>
          </a:p>
          <a:p>
            <a:pPr marL="285750" indent="-285750">
              <a:buFont typeface="Arial" panose="020B0604020202020204" pitchFamily="34" charset="0"/>
              <a:buChar char="•"/>
            </a:pPr>
            <a:r>
              <a:rPr lang="tr-TR" dirty="0"/>
              <a:t> </a:t>
            </a:r>
            <a:r>
              <a:rPr lang="tr-TR" dirty="0" smtClean="0"/>
              <a:t>Karar hakemleri,  kural ihlallerini başhakeme diskalifiye formunda yarış, kulvar numarası ve kural ihlalini detaylı olarak yazarak bildirirler. </a:t>
            </a:r>
          </a:p>
          <a:p>
            <a:pPr marL="285750" lvl="0" indent="-285750" algn="just">
              <a:buFont typeface="Arial" panose="020B0604020202020204" pitchFamily="34" charset="0"/>
              <a:buChar char="•"/>
            </a:pPr>
            <a:r>
              <a:rPr lang="en-US" dirty="0" smtClean="0"/>
              <a:t>Başlangıçta </a:t>
            </a:r>
            <a:r>
              <a:rPr lang="en-US" dirty="0"/>
              <a:t>hakemler 15m bayraklarının yanında sırt, kelebek ve serbest stilde yüzücünün 15m bayrağından önce başının suyu kestiğini görmek için dururlar</a:t>
            </a:r>
            <a:r>
              <a:rPr lang="en-US" dirty="0" smtClean="0"/>
              <a:t>.</a:t>
            </a:r>
            <a:endParaRPr lang="tr-TR" dirty="0" smtClean="0"/>
          </a:p>
          <a:p>
            <a:pPr marL="285750" lvl="0" indent="-285750" algn="just">
              <a:buFont typeface="Arial" panose="020B0604020202020204" pitchFamily="34" charset="0"/>
              <a:buChar char="•"/>
            </a:pPr>
            <a:r>
              <a:rPr lang="en-US" dirty="0" smtClean="0"/>
              <a:t>Kurbağalama </a:t>
            </a:r>
            <a:r>
              <a:rPr lang="en-US" dirty="0"/>
              <a:t>stilde ise yüzücünün kol çekişini görmek ve dönüş hakemlerine yardımcı olmak için başlangıç tarafına doğru yaklaşırlar</a:t>
            </a:r>
            <a:r>
              <a:rPr lang="en-US" dirty="0" smtClean="0"/>
              <a:t>.</a:t>
            </a:r>
            <a:endParaRPr lang="tr-TR" dirty="0" smtClean="0"/>
          </a:p>
          <a:p>
            <a:pPr marL="285750" indent="-285750" algn="just">
              <a:buFont typeface="Arial" panose="020B0604020202020204" pitchFamily="34" charset="0"/>
              <a:buChar char="•"/>
            </a:pPr>
            <a:r>
              <a:rPr lang="en-US" dirty="0" smtClean="0"/>
              <a:t>Başlangıçtan </a:t>
            </a:r>
            <a:r>
              <a:rPr lang="en-US" dirty="0"/>
              <a:t>sonra serbest stil hariç yüzücü ile birlikte havuz kenarında beraber </a:t>
            </a:r>
            <a:r>
              <a:rPr lang="en-US" dirty="0" smtClean="0"/>
              <a:t>yürürler</a:t>
            </a:r>
            <a:r>
              <a:rPr lang="tr-TR" dirty="0" smtClean="0"/>
              <a:t>.</a:t>
            </a:r>
            <a:endParaRPr lang="tr-TR" dirty="0"/>
          </a:p>
        </p:txBody>
      </p:sp>
      <p:sp>
        <p:nvSpPr>
          <p:cNvPr id="5" name="Dikdörtgen 4"/>
          <p:cNvSpPr/>
          <p:nvPr/>
        </p:nvSpPr>
        <p:spPr>
          <a:xfrm>
            <a:off x="2878488" y="292815"/>
            <a:ext cx="2183610" cy="369332"/>
          </a:xfrm>
          <a:prstGeom prst="rect">
            <a:avLst/>
          </a:prstGeom>
        </p:spPr>
        <p:txBody>
          <a:bodyPr wrap="none">
            <a:spAutoFit/>
          </a:bodyPr>
          <a:lstStyle/>
          <a:p>
            <a:pPr algn="ctr"/>
            <a:r>
              <a:rPr lang="tr-TR" b="1" dirty="0" smtClean="0">
                <a:solidFill>
                  <a:schemeClr val="bg2">
                    <a:lumMod val="25000"/>
                  </a:schemeClr>
                </a:solidFill>
              </a:rPr>
              <a:t>KARAR HAKEMLERİ</a:t>
            </a:r>
            <a:endParaRPr lang="tr-TR" b="1" dirty="0">
              <a:solidFill>
                <a:schemeClr val="bg2">
                  <a:lumMod val="25000"/>
                </a:schemeClr>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665"/>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4210867"/>
            <a:ext cx="3385474" cy="253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318527"/>
            <a:ext cx="3428107" cy="232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74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316416" y="0"/>
            <a:ext cx="815498" cy="81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36</a:t>
            </a:fld>
            <a:endParaRPr lang="tr-TR" dirty="0"/>
          </a:p>
        </p:txBody>
      </p:sp>
      <p:sp>
        <p:nvSpPr>
          <p:cNvPr id="4" name="Dikdörtgen 3"/>
          <p:cNvSpPr/>
          <p:nvPr/>
        </p:nvSpPr>
        <p:spPr>
          <a:xfrm>
            <a:off x="179512" y="625208"/>
            <a:ext cx="8856984" cy="369332"/>
          </a:xfrm>
          <a:prstGeom prst="rect">
            <a:avLst/>
          </a:prstGeom>
        </p:spPr>
        <p:txBody>
          <a:bodyPr wrap="square">
            <a:spAutoFit/>
          </a:bodyPr>
          <a:lstStyle/>
          <a:p>
            <a:r>
              <a:rPr lang="tr-TR" dirty="0"/>
              <a:t> </a:t>
            </a:r>
          </a:p>
        </p:txBody>
      </p:sp>
      <p:sp>
        <p:nvSpPr>
          <p:cNvPr id="5" name="Dikdörtgen 4"/>
          <p:cNvSpPr/>
          <p:nvPr/>
        </p:nvSpPr>
        <p:spPr>
          <a:xfrm>
            <a:off x="2480143" y="292815"/>
            <a:ext cx="2980303" cy="369332"/>
          </a:xfrm>
          <a:prstGeom prst="rect">
            <a:avLst/>
          </a:prstGeom>
        </p:spPr>
        <p:txBody>
          <a:bodyPr wrap="none">
            <a:spAutoFit/>
          </a:bodyPr>
          <a:lstStyle/>
          <a:p>
            <a:pPr algn="ctr"/>
            <a:r>
              <a:rPr lang="tr-TR" b="1" dirty="0" smtClean="0">
                <a:solidFill>
                  <a:schemeClr val="bg2">
                    <a:lumMod val="25000"/>
                  </a:schemeClr>
                </a:solidFill>
              </a:rPr>
              <a:t>KARAR HAKEMLERİ-devam</a:t>
            </a:r>
            <a:endParaRPr lang="tr-TR" b="1" dirty="0">
              <a:solidFill>
                <a:schemeClr val="bg2">
                  <a:lumMod val="25000"/>
                </a:schemeClr>
              </a:solidFill>
            </a:endParaRP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3" name="image46.jpeg" descr="start 15m.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655" y="2852936"/>
            <a:ext cx="3624698" cy="21013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54807" y="856041"/>
            <a:ext cx="902441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809625" algn="l"/>
                <a:tab pos="811213" algn="l"/>
              </a:tabLst>
              <a:defRPr>
                <a:solidFill>
                  <a:schemeClr val="tx1"/>
                </a:solidFill>
                <a:latin typeface="Arial" pitchFamily="34" charset="0"/>
                <a:cs typeface="Arial" pitchFamily="34" charset="0"/>
              </a:defRPr>
            </a:lvl1pPr>
            <a:lvl2pPr fontAlgn="base">
              <a:spcBef>
                <a:spcPct val="0"/>
              </a:spcBef>
              <a:spcAft>
                <a:spcPct val="0"/>
              </a:spcAft>
              <a:tabLst>
                <a:tab pos="809625" algn="l"/>
                <a:tab pos="811213" algn="l"/>
              </a:tabLst>
              <a:defRPr>
                <a:solidFill>
                  <a:schemeClr val="tx1"/>
                </a:solidFill>
                <a:latin typeface="Arial" pitchFamily="34" charset="0"/>
                <a:cs typeface="Arial" pitchFamily="34" charset="0"/>
              </a:defRPr>
            </a:lvl2pPr>
            <a:lvl3pPr fontAlgn="base">
              <a:spcBef>
                <a:spcPct val="0"/>
              </a:spcBef>
              <a:spcAft>
                <a:spcPct val="0"/>
              </a:spcAft>
              <a:tabLst>
                <a:tab pos="809625" algn="l"/>
                <a:tab pos="811213" algn="l"/>
              </a:tabLst>
              <a:defRPr>
                <a:solidFill>
                  <a:schemeClr val="tx1"/>
                </a:solidFill>
                <a:latin typeface="Arial" pitchFamily="34" charset="0"/>
                <a:cs typeface="Arial" pitchFamily="34" charset="0"/>
              </a:defRPr>
            </a:lvl3pPr>
            <a:lvl4pPr fontAlgn="base">
              <a:spcBef>
                <a:spcPct val="0"/>
              </a:spcBef>
              <a:spcAft>
                <a:spcPct val="0"/>
              </a:spcAft>
              <a:tabLst>
                <a:tab pos="809625" algn="l"/>
                <a:tab pos="811213" algn="l"/>
              </a:tabLst>
              <a:defRPr>
                <a:solidFill>
                  <a:schemeClr val="tx1"/>
                </a:solidFill>
                <a:latin typeface="Arial" pitchFamily="34" charset="0"/>
                <a:cs typeface="Arial" pitchFamily="34" charset="0"/>
              </a:defRPr>
            </a:lvl4pPr>
            <a:lvl5pPr fontAlgn="base">
              <a:spcBef>
                <a:spcPct val="0"/>
              </a:spcBef>
              <a:spcAft>
                <a:spcPct val="0"/>
              </a:spcAft>
              <a:tabLst>
                <a:tab pos="809625" algn="l"/>
                <a:tab pos="811213" algn="l"/>
              </a:tabLst>
              <a:defRPr>
                <a:solidFill>
                  <a:schemeClr val="tx1"/>
                </a:solidFill>
                <a:latin typeface="Arial" pitchFamily="34" charset="0"/>
                <a:cs typeface="Arial" pitchFamily="34" charset="0"/>
              </a:defRPr>
            </a:lvl5pPr>
            <a:lvl6pPr fontAlgn="base">
              <a:spcBef>
                <a:spcPct val="0"/>
              </a:spcBef>
              <a:spcAft>
                <a:spcPct val="0"/>
              </a:spcAft>
              <a:tabLst>
                <a:tab pos="809625" algn="l"/>
                <a:tab pos="811213" algn="l"/>
              </a:tabLst>
              <a:defRPr>
                <a:solidFill>
                  <a:schemeClr val="tx1"/>
                </a:solidFill>
                <a:latin typeface="Arial" pitchFamily="34" charset="0"/>
                <a:cs typeface="Arial" pitchFamily="34" charset="0"/>
              </a:defRPr>
            </a:lvl6pPr>
            <a:lvl7pPr fontAlgn="base">
              <a:spcBef>
                <a:spcPct val="0"/>
              </a:spcBef>
              <a:spcAft>
                <a:spcPct val="0"/>
              </a:spcAft>
              <a:tabLst>
                <a:tab pos="809625" algn="l"/>
                <a:tab pos="811213" algn="l"/>
              </a:tabLst>
              <a:defRPr>
                <a:solidFill>
                  <a:schemeClr val="tx1"/>
                </a:solidFill>
                <a:latin typeface="Arial" pitchFamily="34" charset="0"/>
                <a:cs typeface="Arial" pitchFamily="34" charset="0"/>
              </a:defRPr>
            </a:lvl7pPr>
            <a:lvl8pPr fontAlgn="base">
              <a:spcBef>
                <a:spcPct val="0"/>
              </a:spcBef>
              <a:spcAft>
                <a:spcPct val="0"/>
              </a:spcAft>
              <a:tabLst>
                <a:tab pos="809625" algn="l"/>
                <a:tab pos="811213" algn="l"/>
              </a:tabLst>
              <a:defRPr>
                <a:solidFill>
                  <a:schemeClr val="tx1"/>
                </a:solidFill>
                <a:latin typeface="Arial" pitchFamily="34" charset="0"/>
                <a:cs typeface="Arial" pitchFamily="34" charset="0"/>
              </a:defRPr>
            </a:lvl8pPr>
            <a:lvl9pPr fontAlgn="base">
              <a:spcBef>
                <a:spcPct val="0"/>
              </a:spcBef>
              <a:spcAft>
                <a:spcPct val="0"/>
              </a:spcAft>
              <a:tabLst>
                <a:tab pos="809625" algn="l"/>
                <a:tab pos="811213" algn="l"/>
              </a:tabLst>
              <a:defRPr>
                <a:solidFill>
                  <a:schemeClr val="tx1"/>
                </a:solidFill>
                <a:latin typeface="Arial" pitchFamily="34" charset="0"/>
                <a:cs typeface="Arial" pitchFamily="34" charset="0"/>
              </a:defRPr>
            </a:lvl9pPr>
          </a:lstStyle>
          <a:p>
            <a:pPr marL="285750" marR="0" lvl="0" indent="-28575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tab pos="809625" algn="l"/>
                <a:tab pos="811213" algn="l"/>
              </a:tabLst>
            </a:pPr>
            <a:r>
              <a:rPr kumimoji="0" lang="en-US" altLang="tr-TR" b="0" i="0" u="none" strike="noStrike" cap="none" normalizeH="0" baseline="0" dirty="0" smtClean="0">
                <a:ln>
                  <a:noFill/>
                </a:ln>
                <a:solidFill>
                  <a:schemeClr val="tx1"/>
                </a:solidFill>
                <a:effectLst/>
                <a:latin typeface="Arial" pitchFamily="34" charset="0"/>
                <a:cs typeface="Arial" pitchFamily="34" charset="0"/>
              </a:rPr>
              <a:t>Eğer yüzücüler dağılırsa arkadaki yüzücüler ile lider yüzücü arasında bir </a:t>
            </a:r>
            <a:r>
              <a:rPr kumimoji="0" lang="en-US" altLang="tr-TR" b="0" i="0" u="none" strike="noStrike" cap="none" normalizeH="0" baseline="0" dirty="0" err="1" smtClean="0">
                <a:ln>
                  <a:noFill/>
                </a:ln>
                <a:solidFill>
                  <a:schemeClr val="tx1"/>
                </a:solidFill>
                <a:effectLst/>
                <a:latin typeface="Arial" pitchFamily="34" charset="0"/>
                <a:cs typeface="Arial" pitchFamily="34" charset="0"/>
              </a:rPr>
              <a:t>pozisyon</a:t>
            </a:r>
            <a:r>
              <a:rPr kumimoji="0" lang="en-US" altLang="tr-TR" b="0" i="0" u="none" strike="noStrike" cap="none" normalizeH="0" baseline="0" dirty="0" smtClean="0">
                <a:ln>
                  <a:noFill/>
                </a:ln>
                <a:solidFill>
                  <a:schemeClr val="tx1"/>
                </a:solidFill>
                <a:effectLst/>
                <a:latin typeface="Arial" pitchFamily="34" charset="0"/>
                <a:cs typeface="Arial" pitchFamily="34" charset="0"/>
              </a:rPr>
              <a:t> al</a:t>
            </a:r>
            <a:r>
              <a:rPr kumimoji="0" lang="tr-TR" altLang="tr-TR" b="0" i="0" u="none" strike="noStrike" cap="none" normalizeH="0" baseline="0" dirty="0" smtClean="0">
                <a:ln>
                  <a:noFill/>
                </a:ln>
                <a:solidFill>
                  <a:schemeClr val="tx1"/>
                </a:solidFill>
                <a:effectLst/>
                <a:latin typeface="Arial" pitchFamily="34" charset="0"/>
                <a:cs typeface="Arial" pitchFamily="34" charset="0"/>
              </a:rPr>
              <a:t>malıdır.</a:t>
            </a:r>
          </a:p>
          <a:p>
            <a:pPr marL="268288" marR="0" lvl="0" indent="-268288" algn="just" defTabSz="914400" rtl="0" eaLnBrk="0" fontAlgn="base" latinLnBrk="0" hangingPunct="0">
              <a:lnSpc>
                <a:spcPct val="100000"/>
              </a:lnSpc>
              <a:spcBef>
                <a:spcPct val="0"/>
              </a:spcBef>
              <a:spcAft>
                <a:spcPct val="0"/>
              </a:spcAft>
              <a:buClrTx/>
              <a:buSzTx/>
              <a:buFontTx/>
              <a:buChar char="•"/>
              <a:tabLst>
                <a:tab pos="809625" algn="l"/>
                <a:tab pos="811213" algn="l"/>
              </a:tabLst>
            </a:pPr>
            <a:r>
              <a:rPr kumimoji="0" lang="en-US" altLang="tr-TR" b="0" i="0" u="none" strike="noStrike" cap="none" normalizeH="0" baseline="0" dirty="0" smtClean="0">
                <a:ln>
                  <a:noFill/>
                </a:ln>
                <a:solidFill>
                  <a:schemeClr val="tx1"/>
                </a:solidFill>
                <a:effectLst/>
                <a:latin typeface="Arial" pitchFamily="34" charset="0"/>
                <a:cs typeface="Arial" pitchFamily="34" charset="0"/>
              </a:rPr>
              <a:t>Eğer 2 hakem yanyana görev yapıyorsa, yüzücüler aralarında bölüşülebilir.</a:t>
            </a:r>
            <a:endParaRPr kumimoji="0" lang="tr-TR" altLang="tr-TR" b="0" i="0" u="none" strike="noStrike" cap="none" normalizeH="0" baseline="0" dirty="0" smtClean="0">
              <a:ln>
                <a:noFill/>
              </a:ln>
              <a:solidFill>
                <a:schemeClr val="tx1"/>
              </a:solidFill>
              <a:effectLst/>
              <a:latin typeface="Arial" pitchFamily="34" charset="0"/>
              <a:cs typeface="Arial" pitchFamily="34" charset="0"/>
            </a:endParaRPr>
          </a:p>
          <a:p>
            <a:pPr marL="268288" marR="0" lvl="0" indent="-268288" algn="just" defTabSz="914400" rtl="0" eaLnBrk="0" fontAlgn="base" latinLnBrk="0" hangingPunct="0">
              <a:lnSpc>
                <a:spcPct val="100000"/>
              </a:lnSpc>
              <a:spcBef>
                <a:spcPct val="0"/>
              </a:spcBef>
              <a:spcAft>
                <a:spcPct val="0"/>
              </a:spcAft>
              <a:buClrTx/>
              <a:buSzTx/>
              <a:buFontTx/>
              <a:buChar char="•"/>
              <a:tabLst>
                <a:tab pos="809625" algn="l"/>
                <a:tab pos="811213" algn="l"/>
              </a:tabLst>
            </a:pPr>
            <a:r>
              <a:rPr kumimoji="0" lang="en-US" altLang="tr-TR" b="0" i="0" u="none" strike="noStrike" cap="none" normalizeH="0" baseline="0" dirty="0" smtClean="0">
                <a:ln>
                  <a:noFill/>
                </a:ln>
                <a:solidFill>
                  <a:schemeClr val="tx1"/>
                </a:solidFill>
                <a:effectLst/>
                <a:latin typeface="Arial" pitchFamily="34" charset="0"/>
                <a:cs typeface="Arial" pitchFamily="34" charset="0"/>
              </a:rPr>
              <a:t>Önde giden yüzücüyü 1.hakem takip ederken arkadan gelenleri 2.hakem takip etmelidir.</a:t>
            </a:r>
            <a:endParaRPr kumimoji="0" lang="tr-TR" altLang="tr-TR" b="0" i="0" u="none" strike="noStrike" cap="none" normalizeH="0" baseline="0" dirty="0" smtClean="0">
              <a:ln>
                <a:noFill/>
              </a:ln>
              <a:solidFill>
                <a:schemeClr val="tx1"/>
              </a:solidFill>
              <a:effectLst/>
              <a:latin typeface="Arial" pitchFamily="34" charset="0"/>
              <a:cs typeface="Arial" pitchFamily="34" charset="0"/>
            </a:endParaRPr>
          </a:p>
          <a:p>
            <a:pPr marL="268288" marR="0" lvl="0" indent="-268288" algn="just" defTabSz="914400" rtl="0" eaLnBrk="0" fontAlgn="base" latinLnBrk="0" hangingPunct="0">
              <a:lnSpc>
                <a:spcPct val="100000"/>
              </a:lnSpc>
              <a:spcBef>
                <a:spcPct val="0"/>
              </a:spcBef>
              <a:spcAft>
                <a:spcPct val="0"/>
              </a:spcAft>
              <a:buClrTx/>
              <a:buSzTx/>
              <a:buFontTx/>
              <a:buChar char="•"/>
              <a:tabLst>
                <a:tab pos="809625" algn="l"/>
                <a:tab pos="811213" algn="l"/>
              </a:tabLst>
            </a:pPr>
            <a:r>
              <a:rPr lang="tr-TR" altLang="tr-TR" dirty="0" smtClean="0"/>
              <a:t>Her iki taraftaki karar hakemleri </a:t>
            </a:r>
            <a:r>
              <a:rPr kumimoji="0" lang="en-US" altLang="tr-TR" b="0" i="0" u="none" strike="noStrike" cap="none" normalizeH="0" baseline="0" dirty="0" smtClean="0">
                <a:ln>
                  <a:noFill/>
                </a:ln>
                <a:solidFill>
                  <a:schemeClr val="tx1"/>
                </a:solidFill>
                <a:effectLst/>
                <a:latin typeface="Arial" pitchFamily="34" charset="0"/>
                <a:cs typeface="Arial" pitchFamily="34" charset="0"/>
              </a:rPr>
              <a:t>kulvarları kendi aralarında 1-4 ve 5-8 olarak paylaştırabilirler.</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89" y="15433"/>
            <a:ext cx="1527772" cy="79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3"/>
          <p:cNvSpPr>
            <a:spLocks noChangeArrowheads="1"/>
          </p:cNvSpPr>
          <p:nvPr/>
        </p:nvSpPr>
        <p:spPr bwMode="auto">
          <a:xfrm>
            <a:off x="-4988" y="4954311"/>
            <a:ext cx="9144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809625" algn="l"/>
                <a:tab pos="811213" algn="l"/>
              </a:tabLst>
              <a:defRPr>
                <a:solidFill>
                  <a:schemeClr val="tx1"/>
                </a:solidFill>
                <a:latin typeface="Arial" pitchFamily="34" charset="0"/>
                <a:cs typeface="Arial" pitchFamily="34" charset="0"/>
              </a:defRPr>
            </a:lvl1pPr>
            <a:lvl2pPr fontAlgn="base">
              <a:spcBef>
                <a:spcPct val="0"/>
              </a:spcBef>
              <a:spcAft>
                <a:spcPct val="0"/>
              </a:spcAft>
              <a:tabLst>
                <a:tab pos="809625" algn="l"/>
                <a:tab pos="811213" algn="l"/>
              </a:tabLst>
              <a:defRPr>
                <a:solidFill>
                  <a:schemeClr val="tx1"/>
                </a:solidFill>
                <a:latin typeface="Arial" pitchFamily="34" charset="0"/>
                <a:cs typeface="Arial" pitchFamily="34" charset="0"/>
              </a:defRPr>
            </a:lvl2pPr>
            <a:lvl3pPr fontAlgn="base">
              <a:spcBef>
                <a:spcPct val="0"/>
              </a:spcBef>
              <a:spcAft>
                <a:spcPct val="0"/>
              </a:spcAft>
              <a:tabLst>
                <a:tab pos="809625" algn="l"/>
                <a:tab pos="811213" algn="l"/>
              </a:tabLst>
              <a:defRPr>
                <a:solidFill>
                  <a:schemeClr val="tx1"/>
                </a:solidFill>
                <a:latin typeface="Arial" pitchFamily="34" charset="0"/>
                <a:cs typeface="Arial" pitchFamily="34" charset="0"/>
              </a:defRPr>
            </a:lvl3pPr>
            <a:lvl4pPr fontAlgn="base">
              <a:spcBef>
                <a:spcPct val="0"/>
              </a:spcBef>
              <a:spcAft>
                <a:spcPct val="0"/>
              </a:spcAft>
              <a:tabLst>
                <a:tab pos="809625" algn="l"/>
                <a:tab pos="811213" algn="l"/>
              </a:tabLst>
              <a:defRPr>
                <a:solidFill>
                  <a:schemeClr val="tx1"/>
                </a:solidFill>
                <a:latin typeface="Arial" pitchFamily="34" charset="0"/>
                <a:cs typeface="Arial" pitchFamily="34" charset="0"/>
              </a:defRPr>
            </a:lvl4pPr>
            <a:lvl5pPr fontAlgn="base">
              <a:spcBef>
                <a:spcPct val="0"/>
              </a:spcBef>
              <a:spcAft>
                <a:spcPct val="0"/>
              </a:spcAft>
              <a:tabLst>
                <a:tab pos="809625" algn="l"/>
                <a:tab pos="811213" algn="l"/>
              </a:tabLst>
              <a:defRPr>
                <a:solidFill>
                  <a:schemeClr val="tx1"/>
                </a:solidFill>
                <a:latin typeface="Arial" pitchFamily="34" charset="0"/>
                <a:cs typeface="Arial" pitchFamily="34" charset="0"/>
              </a:defRPr>
            </a:lvl5pPr>
            <a:lvl6pPr fontAlgn="base">
              <a:spcBef>
                <a:spcPct val="0"/>
              </a:spcBef>
              <a:spcAft>
                <a:spcPct val="0"/>
              </a:spcAft>
              <a:tabLst>
                <a:tab pos="809625" algn="l"/>
                <a:tab pos="811213" algn="l"/>
              </a:tabLst>
              <a:defRPr>
                <a:solidFill>
                  <a:schemeClr val="tx1"/>
                </a:solidFill>
                <a:latin typeface="Arial" pitchFamily="34" charset="0"/>
                <a:cs typeface="Arial" pitchFamily="34" charset="0"/>
              </a:defRPr>
            </a:lvl6pPr>
            <a:lvl7pPr fontAlgn="base">
              <a:spcBef>
                <a:spcPct val="0"/>
              </a:spcBef>
              <a:spcAft>
                <a:spcPct val="0"/>
              </a:spcAft>
              <a:tabLst>
                <a:tab pos="809625" algn="l"/>
                <a:tab pos="811213" algn="l"/>
              </a:tabLst>
              <a:defRPr>
                <a:solidFill>
                  <a:schemeClr val="tx1"/>
                </a:solidFill>
                <a:latin typeface="Arial" pitchFamily="34" charset="0"/>
                <a:cs typeface="Arial" pitchFamily="34" charset="0"/>
              </a:defRPr>
            </a:lvl7pPr>
            <a:lvl8pPr fontAlgn="base">
              <a:spcBef>
                <a:spcPct val="0"/>
              </a:spcBef>
              <a:spcAft>
                <a:spcPct val="0"/>
              </a:spcAft>
              <a:tabLst>
                <a:tab pos="809625" algn="l"/>
                <a:tab pos="811213" algn="l"/>
              </a:tabLst>
              <a:defRPr>
                <a:solidFill>
                  <a:schemeClr val="tx1"/>
                </a:solidFill>
                <a:latin typeface="Arial" pitchFamily="34" charset="0"/>
                <a:cs typeface="Arial" pitchFamily="34" charset="0"/>
              </a:defRPr>
            </a:lvl8pPr>
            <a:lvl9pPr fontAlgn="base">
              <a:spcBef>
                <a:spcPct val="0"/>
              </a:spcBef>
              <a:spcAft>
                <a:spcPct val="0"/>
              </a:spcAft>
              <a:tabLst>
                <a:tab pos="809625" algn="l"/>
                <a:tab pos="811213" algn="l"/>
              </a:tabLst>
              <a:defRPr>
                <a:solidFill>
                  <a:schemeClr val="tx1"/>
                </a:solidFill>
                <a:latin typeface="Arial" pitchFamily="34" charset="0"/>
                <a:cs typeface="Arial"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809625" algn="l"/>
                <a:tab pos="811213" algn="l"/>
              </a:tabLst>
            </a:pPr>
            <a:r>
              <a:rPr kumimoji="0" lang="en-US" altLang="tr-TR" b="0" i="0" u="none" strike="noStrike" cap="none" normalizeH="0" baseline="0" dirty="0" smtClean="0">
                <a:ln>
                  <a:noFill/>
                </a:ln>
                <a:solidFill>
                  <a:schemeClr val="tx1"/>
                </a:solidFill>
                <a:effectLst/>
                <a:latin typeface="Arial" pitchFamily="34" charset="0"/>
                <a:cs typeface="Arial" pitchFamily="34" charset="0"/>
              </a:rPr>
              <a:t>Kurbağalama ve kelebek stillerin kontrolleri en iyi şekilde yüzücünün hafif arkasından takip edilerek yapılır.</a:t>
            </a:r>
            <a:endParaRPr kumimoji="0" lang="tr-TR" altLang="tr-TR" b="0" i="0" u="none" strike="noStrike" cap="none" normalizeH="0" baseline="0" dirty="0" smtClean="0">
              <a:ln>
                <a:noFill/>
              </a:ln>
              <a:solidFill>
                <a:schemeClr val="tx1"/>
              </a:solidFill>
              <a:effectLst/>
              <a:latin typeface="Arial" pitchFamily="34" charset="0"/>
              <a:cs typeface="Arial" pitchFamily="34" charset="0"/>
            </a:endParaRPr>
          </a:p>
          <a:p>
            <a:pPr marL="268288" marR="0" lvl="0" indent="-268288" algn="just" defTabSz="914400" rtl="0" eaLnBrk="0" fontAlgn="base" latinLnBrk="0" hangingPunct="0">
              <a:lnSpc>
                <a:spcPct val="100000"/>
              </a:lnSpc>
              <a:spcBef>
                <a:spcPct val="0"/>
              </a:spcBef>
              <a:spcAft>
                <a:spcPct val="0"/>
              </a:spcAft>
              <a:buClrTx/>
              <a:buSzTx/>
              <a:buFontTx/>
              <a:buChar char="•"/>
              <a:tabLst>
                <a:tab pos="809625" algn="l"/>
                <a:tab pos="811213" algn="l"/>
              </a:tabLst>
            </a:pPr>
            <a:r>
              <a:rPr kumimoji="0" lang="en-US" altLang="tr-TR" b="0" i="0" u="none" strike="noStrike" cap="none" normalizeH="0" baseline="0" dirty="0" smtClean="0">
                <a:ln>
                  <a:noFill/>
                </a:ln>
                <a:solidFill>
                  <a:schemeClr val="tx1"/>
                </a:solidFill>
                <a:effectLst/>
                <a:latin typeface="Arial" pitchFamily="34" charset="0"/>
                <a:cs typeface="Arial" pitchFamily="34" charset="0"/>
              </a:rPr>
              <a:t>Sırtüstü stilde ise hakem yüzücü ile göz temasını kurmamak adına hafif ön tarafında yer almalıdır.</a:t>
            </a:r>
            <a:endParaRPr kumimoji="0" lang="tr-TR" altLang="tr-TR" b="0" i="0" u="none" strike="noStrike" cap="none" normalizeH="0" baseline="0" dirty="0" smtClean="0">
              <a:ln>
                <a:noFill/>
              </a:ln>
              <a:solidFill>
                <a:schemeClr val="tx1"/>
              </a:solidFill>
              <a:effectLst/>
              <a:latin typeface="Arial" pitchFamily="34" charset="0"/>
              <a:cs typeface="Arial" pitchFamily="34" charset="0"/>
            </a:endParaRPr>
          </a:p>
          <a:p>
            <a:pPr marL="268288" marR="0" lvl="0" indent="-268288" algn="just" defTabSz="914400" rtl="0" eaLnBrk="0" fontAlgn="base" latinLnBrk="0" hangingPunct="0">
              <a:lnSpc>
                <a:spcPct val="100000"/>
              </a:lnSpc>
              <a:spcBef>
                <a:spcPct val="0"/>
              </a:spcBef>
              <a:spcAft>
                <a:spcPct val="0"/>
              </a:spcAft>
              <a:buClrTx/>
              <a:buSzTx/>
              <a:buFontTx/>
              <a:buChar char="•"/>
              <a:tabLst>
                <a:tab pos="809625" algn="l"/>
                <a:tab pos="811213" algn="l"/>
              </a:tabLst>
            </a:pPr>
            <a:r>
              <a:rPr kumimoji="0" lang="en-US" altLang="tr-TR" b="0" i="0" u="none" strike="noStrike" cap="none" normalizeH="0" baseline="0" dirty="0" smtClean="0">
                <a:ln>
                  <a:noFill/>
                </a:ln>
                <a:solidFill>
                  <a:schemeClr val="tx1"/>
                </a:solidFill>
                <a:effectLst/>
                <a:latin typeface="Arial" pitchFamily="34" charset="0"/>
                <a:cs typeface="Arial" pitchFamily="34" charset="0"/>
              </a:rPr>
              <a:t>Herhangi bir diskalifiye olayında ise karar hakemi yarışın tamamlanmasının ardından başhakeme durumu bildirir.</a:t>
            </a:r>
          </a:p>
        </p:txBody>
      </p:sp>
    </p:spTree>
    <p:extLst>
      <p:ext uri="{BB962C8B-B14F-4D97-AF65-F5344CB8AC3E}">
        <p14:creationId xmlns:p14="http://schemas.microsoft.com/office/powerpoint/2010/main" val="2182095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72400" y="0"/>
            <a:ext cx="959514" cy="95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37</a:t>
            </a:fld>
            <a:endParaRPr lang="tr-TR" dirty="0"/>
          </a:p>
        </p:txBody>
      </p:sp>
      <p:sp>
        <p:nvSpPr>
          <p:cNvPr id="5" name="Dikdörtgen 4"/>
          <p:cNvSpPr/>
          <p:nvPr/>
        </p:nvSpPr>
        <p:spPr>
          <a:xfrm>
            <a:off x="2286000" y="-17920049"/>
            <a:ext cx="4572000" cy="8842101"/>
          </a:xfrm>
          <a:prstGeom prst="rect">
            <a:avLst/>
          </a:prstGeom>
        </p:spPr>
        <p:txBody>
          <a:bodyPr>
            <a:spAutoFit/>
          </a:bodyPr>
          <a:lstStyle/>
          <a:p>
            <a:pPr marL="5640705" marR="1870075" indent="-4311650">
              <a:lnSpc>
                <a:spcPct val="103000"/>
              </a:lnSpc>
              <a:spcAft>
                <a:spcPts val="0"/>
              </a:spcAft>
            </a:pPr>
            <a:r>
              <a:rPr lang="en-US" sz="2400" b="1" kern="0" dirty="0">
                <a:solidFill>
                  <a:srgbClr val="FFFFFF"/>
                </a:solidFill>
                <a:latin typeface="Arial"/>
                <a:ea typeface="Arial"/>
              </a:rPr>
              <a:t>STİLLERİN TEKNİK - KURALLARI</a:t>
            </a:r>
            <a:endParaRPr lang="tr-TR" sz="2400" b="1" kern="0" dirty="0">
              <a:effectLst/>
              <a:latin typeface="Arial"/>
              <a:ea typeface="Arial"/>
            </a:endParaRPr>
          </a:p>
        </p:txBody>
      </p:sp>
      <p:sp>
        <p:nvSpPr>
          <p:cNvPr id="7" name="Dikdörtgen 6"/>
          <p:cNvSpPr/>
          <p:nvPr/>
        </p:nvSpPr>
        <p:spPr>
          <a:xfrm>
            <a:off x="1500235" y="3194973"/>
            <a:ext cx="5998391" cy="954107"/>
          </a:xfrm>
          <a:prstGeom prst="rect">
            <a:avLst/>
          </a:prstGeom>
        </p:spPr>
        <p:txBody>
          <a:bodyPr wrap="square">
            <a:spAutoFit/>
          </a:bodyPr>
          <a:lstStyle/>
          <a:p>
            <a:pPr algn="ctr" fontAlgn="base">
              <a:spcBef>
                <a:spcPct val="0"/>
              </a:spcBef>
              <a:spcAft>
                <a:spcPct val="0"/>
              </a:spcAft>
            </a:pPr>
            <a:r>
              <a:rPr lang="tr-T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STİLLER VE DİKKAT EDİLMESİ GEREKEN TEKNİK KURALLAR</a:t>
            </a:r>
            <a:endParaRPr lang="tr-TR"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946" y="959514"/>
            <a:ext cx="4138844" cy="215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5" y="33606"/>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4225156"/>
            <a:ext cx="3754388" cy="250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974893"/>
            <a:ext cx="3528392" cy="213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4910" y="4149080"/>
            <a:ext cx="4057296" cy="2554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1502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058582" y="0"/>
            <a:ext cx="1073332" cy="1073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38</a:t>
            </a:fld>
            <a:endParaRPr lang="tr-TR" dirty="0"/>
          </a:p>
        </p:txBody>
      </p:sp>
      <p:sp>
        <p:nvSpPr>
          <p:cNvPr id="21" name="Dikdörtgen 20"/>
          <p:cNvSpPr/>
          <p:nvPr/>
        </p:nvSpPr>
        <p:spPr>
          <a:xfrm>
            <a:off x="44878" y="1319166"/>
            <a:ext cx="9036496" cy="2585323"/>
          </a:xfrm>
          <a:prstGeom prst="rect">
            <a:avLst/>
          </a:prstGeom>
        </p:spPr>
        <p:txBody>
          <a:bodyPr wrap="square">
            <a:spAutoFit/>
          </a:bodyPr>
          <a:lstStyle/>
          <a:p>
            <a:pPr algn="just" defTabSz="249238">
              <a:tabLst>
                <a:tab pos="268288" algn="l"/>
              </a:tabLst>
            </a:pPr>
            <a:r>
              <a:rPr lang="tr-TR" dirty="0"/>
              <a:t>•	SW 5.1	Serbest stil yüzücünün herhangi bir stilde yüzmesi demektir, ancak bayrak ve karışık bayrak müsabakalarında serbest stil kelebek, kurbağalama ve sırtüstü haricinde başka bir stil olmalıdır</a:t>
            </a:r>
          </a:p>
          <a:p>
            <a:pPr algn="just" defTabSz="249238">
              <a:tabLst>
                <a:tab pos="268288" algn="l"/>
              </a:tabLst>
            </a:pPr>
            <a:r>
              <a:rPr lang="tr-TR" dirty="0"/>
              <a:t>•	SW 5.2	</a:t>
            </a:r>
            <a:r>
              <a:rPr lang="tr-TR" dirty="0" smtClean="0"/>
              <a:t>Yüzücünün </a:t>
            </a:r>
            <a:r>
              <a:rPr lang="tr-TR" dirty="0"/>
              <a:t>herhangi bir tarafı turunu veya yarışı tamamladığında havuz duvarına dokunmalıdır.</a:t>
            </a:r>
          </a:p>
          <a:p>
            <a:pPr algn="just" defTabSz="249238">
              <a:tabLst>
                <a:tab pos="268288" algn="l"/>
              </a:tabLst>
            </a:pPr>
            <a:r>
              <a:rPr lang="tr-TR" dirty="0"/>
              <a:t>•	SW 5.3	</a:t>
            </a:r>
            <a:r>
              <a:rPr lang="tr-TR" dirty="0" smtClean="0"/>
              <a:t>Müsabaka </a:t>
            </a:r>
            <a:r>
              <a:rPr lang="tr-TR" dirty="0"/>
              <a:t>sırasında yüzücünün vücudunun herhangi bir yeri su üstünde olmalıdır</a:t>
            </a:r>
            <a:r>
              <a:rPr lang="tr-TR" dirty="0" smtClean="0"/>
              <a:t>. </a:t>
            </a:r>
            <a:r>
              <a:rPr lang="tr-TR" dirty="0"/>
              <a:t>M</a:t>
            </a:r>
            <a:r>
              <a:rPr lang="tr-TR" dirty="0" smtClean="0"/>
              <a:t>üsabakalarda </a:t>
            </a:r>
            <a:r>
              <a:rPr lang="tr-TR" dirty="0"/>
              <a:t>başlangıçta ve dönüşte yüzücünün </a:t>
            </a:r>
            <a:r>
              <a:rPr lang="tr-TR" dirty="0" smtClean="0"/>
              <a:t>15 m sualtından gitmesine müsaade edilir. Ancak 15. m de </a:t>
            </a:r>
            <a:r>
              <a:rPr lang="tr-TR" dirty="0"/>
              <a:t>baş suyu kesmelidir. </a:t>
            </a:r>
          </a:p>
          <a:p>
            <a:pPr algn="just" defTabSz="249238"/>
            <a:r>
              <a:rPr lang="tr-TR" dirty="0"/>
              <a:t> </a:t>
            </a:r>
          </a:p>
        </p:txBody>
      </p:sp>
      <p:sp>
        <p:nvSpPr>
          <p:cNvPr id="25" name="Dikdörtgen 24"/>
          <p:cNvSpPr/>
          <p:nvPr/>
        </p:nvSpPr>
        <p:spPr>
          <a:xfrm>
            <a:off x="1547664" y="488557"/>
            <a:ext cx="5400600" cy="523220"/>
          </a:xfrm>
          <a:prstGeom prst="rect">
            <a:avLst/>
          </a:prstGeom>
        </p:spPr>
        <p:txBody>
          <a:bodyPr wrap="square">
            <a:spAutoFit/>
          </a:bodyPr>
          <a:lstStyle/>
          <a:p>
            <a:pPr algn="ctr" fontAlgn="base">
              <a:spcBef>
                <a:spcPct val="0"/>
              </a:spcBef>
              <a:spcAft>
                <a:spcPct val="0"/>
              </a:spcAft>
            </a:pPr>
            <a:r>
              <a:rPr lang="tr-T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SERBEST STİL</a:t>
            </a:r>
            <a:endParaRPr lang="tr-TR"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923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551" y="3955610"/>
            <a:ext cx="6083449" cy="153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00" y="3904489"/>
            <a:ext cx="2780569" cy="1711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2256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81692" y="0"/>
            <a:ext cx="950222" cy="95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39</a:t>
            </a:fld>
            <a:endParaRPr lang="tr-TR" dirty="0"/>
          </a:p>
        </p:txBody>
      </p:sp>
      <p:sp>
        <p:nvSpPr>
          <p:cNvPr id="5" name="Dikdörtgen 4"/>
          <p:cNvSpPr/>
          <p:nvPr/>
        </p:nvSpPr>
        <p:spPr>
          <a:xfrm>
            <a:off x="35496" y="1196752"/>
            <a:ext cx="9108504" cy="4801314"/>
          </a:xfrm>
          <a:prstGeom prst="rect">
            <a:avLst/>
          </a:prstGeom>
        </p:spPr>
        <p:txBody>
          <a:bodyPr wrap="square">
            <a:spAutoFit/>
          </a:bodyPr>
          <a:lstStyle/>
          <a:p>
            <a:pPr lvl="0" algn="just"/>
            <a:r>
              <a:rPr lang="tr-TR" dirty="0" smtClean="0"/>
              <a:t>Yüzücüler h</a:t>
            </a:r>
            <a:r>
              <a:rPr lang="en-US" dirty="0" smtClean="0"/>
              <a:t>erhangi </a:t>
            </a:r>
            <a:r>
              <a:rPr lang="en-US" dirty="0"/>
              <a:t>bir kol çekişi veya stiller kombinasyonu kullanılabilir bu sebeple başlangıç anında değişik uygulamalar gözlemlenebilir</a:t>
            </a:r>
            <a:r>
              <a:rPr lang="en-US" dirty="0" smtClean="0"/>
              <a:t>.</a:t>
            </a:r>
            <a:r>
              <a:rPr lang="tr-TR" dirty="0" smtClean="0"/>
              <a:t> </a:t>
            </a:r>
          </a:p>
          <a:p>
            <a:pPr lvl="0" algn="just"/>
            <a:r>
              <a:rPr lang="en-US" dirty="0" err="1" smtClean="0"/>
              <a:t>Ancak</a:t>
            </a:r>
            <a:r>
              <a:rPr lang="en-US" dirty="0" smtClean="0"/>
              <a:t> </a:t>
            </a:r>
            <a:r>
              <a:rPr lang="en-US" dirty="0"/>
              <a:t>ne olursa olsun serbest stil olarak adlandırılmış bir müsabaka da baş suyu 15m ipinden önce kesmelidir</a:t>
            </a:r>
            <a:r>
              <a:rPr lang="en-US" dirty="0" smtClean="0"/>
              <a:t>.</a:t>
            </a:r>
            <a:endParaRPr lang="tr-TR" dirty="0" smtClean="0"/>
          </a:p>
          <a:p>
            <a:pPr algn="just"/>
            <a:r>
              <a:rPr lang="en-US" b="1" dirty="0" err="1" smtClean="0"/>
              <a:t>gözlemleme</a:t>
            </a:r>
            <a:r>
              <a:rPr lang="en-US" b="1" dirty="0"/>
              <a:t>:</a:t>
            </a:r>
            <a:endParaRPr lang="tr-TR" b="1" dirty="0"/>
          </a:p>
          <a:p>
            <a:pPr lvl="0" algn="just"/>
            <a:r>
              <a:rPr lang="en-US" dirty="0"/>
              <a:t>Karar hakemleri yüzücün başının </a:t>
            </a:r>
            <a:r>
              <a:rPr lang="en-US" dirty="0" smtClean="0"/>
              <a:t>15</a:t>
            </a:r>
            <a:r>
              <a:rPr lang="tr-TR" dirty="0" smtClean="0"/>
              <a:t> </a:t>
            </a:r>
            <a:r>
              <a:rPr lang="en-US" dirty="0" smtClean="0"/>
              <a:t>m </a:t>
            </a:r>
            <a:r>
              <a:rPr lang="en-US" dirty="0"/>
              <a:t>bayrağı </a:t>
            </a:r>
            <a:r>
              <a:rPr lang="tr-TR" dirty="0" smtClean="0"/>
              <a:t>hattında</a:t>
            </a:r>
            <a:r>
              <a:rPr lang="en-US" dirty="0" smtClean="0"/>
              <a:t> </a:t>
            </a:r>
            <a:r>
              <a:rPr lang="en-US" dirty="0"/>
              <a:t>çıktığını görmek </a:t>
            </a:r>
            <a:r>
              <a:rPr lang="en-US" dirty="0" smtClean="0"/>
              <a:t>için</a:t>
            </a:r>
            <a:r>
              <a:rPr lang="tr-TR" dirty="0" smtClean="0"/>
              <a:t>,</a:t>
            </a:r>
            <a:r>
              <a:rPr lang="en-US" dirty="0" smtClean="0"/>
              <a:t> 15</a:t>
            </a:r>
            <a:r>
              <a:rPr lang="tr-TR" dirty="0" smtClean="0"/>
              <a:t> </a:t>
            </a:r>
            <a:r>
              <a:rPr lang="en-US" dirty="0" smtClean="0"/>
              <a:t>m</a:t>
            </a:r>
            <a:r>
              <a:rPr lang="tr-TR" dirty="0" smtClean="0"/>
              <a:t> </a:t>
            </a:r>
            <a:r>
              <a:rPr lang="en-US" dirty="0" smtClean="0"/>
              <a:t>bayrağının </a:t>
            </a:r>
            <a:r>
              <a:rPr lang="tr-TR" dirty="0" smtClean="0"/>
              <a:t>önünden gözlemlenmelidir.</a:t>
            </a:r>
            <a:r>
              <a:rPr lang="en-US" dirty="0" smtClean="0"/>
              <a:t> </a:t>
            </a:r>
            <a:r>
              <a:rPr lang="en-US" dirty="0"/>
              <a:t>durmalıdırlar</a:t>
            </a:r>
            <a:r>
              <a:rPr lang="en-US" dirty="0" smtClean="0"/>
              <a:t>.</a:t>
            </a:r>
            <a:endParaRPr lang="tr-TR" dirty="0" smtClean="0"/>
          </a:p>
          <a:p>
            <a:pPr lvl="0" algn="just"/>
            <a:endParaRPr lang="tr-TR" dirty="0" smtClean="0"/>
          </a:p>
          <a:p>
            <a:pPr lvl="0" algn="just"/>
            <a:endParaRPr lang="tr-TR" dirty="0"/>
          </a:p>
          <a:p>
            <a:pPr lvl="0" algn="just"/>
            <a:endParaRPr lang="tr-TR" dirty="0" smtClean="0"/>
          </a:p>
          <a:p>
            <a:pPr lvl="0" algn="just"/>
            <a:r>
              <a:rPr lang="en-US" dirty="0"/>
              <a:t>Herhangi bir stil veya stiller kombinasyonu (köpekleme dahil) kullanılabilir. Serbest stil serbest stildir – yarış sırasında her stil şeklinde yüzme olabilir hatta yarış orasında stil değişiklikleride buna dahildir</a:t>
            </a:r>
            <a:r>
              <a:rPr lang="en-US" dirty="0" smtClean="0"/>
              <a:t>.</a:t>
            </a:r>
            <a:endParaRPr lang="tr-TR" dirty="0" smtClean="0"/>
          </a:p>
          <a:p>
            <a:pPr algn="just"/>
            <a:r>
              <a:rPr lang="en-US" b="1" dirty="0" smtClean="0"/>
              <a:t>gözlemleme</a:t>
            </a:r>
            <a:r>
              <a:rPr lang="en-US" b="1" dirty="0"/>
              <a:t>:</a:t>
            </a:r>
            <a:endParaRPr lang="tr-TR" b="1" dirty="0"/>
          </a:p>
          <a:p>
            <a:pPr lvl="0" algn="just"/>
            <a:r>
              <a:rPr lang="en-US" dirty="0"/>
              <a:t>Hakemler yüzücünün kulvar ipinden çekmediğini ve havuz zeminine basmadığını gözlemlemelidirler.</a:t>
            </a:r>
            <a:endParaRPr lang="tr-TR" dirty="0"/>
          </a:p>
          <a:p>
            <a:pPr lvl="0" algn="just"/>
            <a:endParaRPr lang="tr-TR" dirty="0"/>
          </a:p>
        </p:txBody>
      </p:sp>
      <p:sp>
        <p:nvSpPr>
          <p:cNvPr id="7" name="Dikdörtgen 6"/>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SERBEST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5517232"/>
            <a:ext cx="1908876" cy="127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264" y="2996952"/>
            <a:ext cx="1529838" cy="103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4730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9552" y="221876"/>
            <a:ext cx="7812360" cy="659777"/>
          </a:xfrm>
        </p:spPr>
        <p:txBody>
          <a:bodyPr/>
          <a:lstStyle/>
          <a:p>
            <a:pPr algn="ctr"/>
            <a:r>
              <a:rPr lang="en-CA" sz="2400" dirty="0">
                <a:effectLst/>
                <a:latin typeface="Arial"/>
                <a:ea typeface="Arial"/>
              </a:rPr>
              <a:t>YÜZME HAKEMLİĞİNDE MÜKEMMELLİK</a:t>
            </a:r>
            <a:r>
              <a:rPr lang="tr-TR" sz="500" dirty="0">
                <a:effectLst/>
                <a:latin typeface="Arial"/>
                <a:ea typeface="Arial"/>
              </a:rPr>
              <a:t/>
            </a:r>
            <a:br>
              <a:rPr lang="tr-TR" sz="500" dirty="0">
                <a:effectLst/>
                <a:latin typeface="Arial"/>
                <a:ea typeface="Arial"/>
              </a:rPr>
            </a:b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tr-TR" sz="2400" dirty="0">
              <a:ln w="1905"/>
              <a:solidFill>
                <a:srgbClr val="0070C0"/>
              </a:solidFill>
              <a:effectLst>
                <a:innerShdw blurRad="69850" dist="43180" dir="5400000">
                  <a:srgbClr val="000000">
                    <a:alpha val="65000"/>
                  </a:srgbClr>
                </a:innerShdw>
              </a:effectLst>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51186" y="0"/>
            <a:ext cx="980728"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0" y="1138101"/>
            <a:ext cx="9131914" cy="5332101"/>
          </a:xfrm>
          <a:prstGeom prst="rect">
            <a:avLst/>
          </a:prstGeom>
        </p:spPr>
        <p:txBody>
          <a:bodyPr wrap="square">
            <a:spAutoFit/>
          </a:bodyPr>
          <a:lstStyle/>
          <a:p>
            <a:pPr marL="342900" marR="1377950" lvl="0" algn="just">
              <a:lnSpc>
                <a:spcPct val="102000"/>
              </a:lnSpc>
              <a:spcBef>
                <a:spcPts val="1475"/>
              </a:spcBef>
              <a:buSzPts val="2950"/>
              <a:buFont typeface="Verdana"/>
              <a:buChar char="•"/>
              <a:tabLst>
                <a:tab pos="1355725" algn="l"/>
                <a:tab pos="1355725" algn="l"/>
              </a:tabLst>
            </a:pPr>
            <a:r>
              <a:rPr lang="en-CA" sz="2400" dirty="0">
                <a:solidFill>
                  <a:prstClr val="black"/>
                </a:solidFill>
                <a:latin typeface="Arial"/>
                <a:ea typeface="Verdana"/>
                <a:cs typeface="Verdana"/>
              </a:rPr>
              <a:t>Bir hakem güçlü bir bilgi birikimiyle görev </a:t>
            </a:r>
            <a:r>
              <a:rPr lang="tr-TR" sz="2400" dirty="0" smtClean="0">
                <a:solidFill>
                  <a:prstClr val="black"/>
                </a:solidFill>
                <a:latin typeface="Arial"/>
                <a:ea typeface="Verdana"/>
                <a:cs typeface="Verdana"/>
              </a:rPr>
              <a:t>y</a:t>
            </a:r>
            <a:r>
              <a:rPr lang="en-CA" sz="2400" dirty="0" smtClean="0">
                <a:solidFill>
                  <a:prstClr val="black"/>
                </a:solidFill>
                <a:latin typeface="Arial"/>
                <a:ea typeface="Verdana"/>
                <a:cs typeface="Verdana"/>
              </a:rPr>
              <a:t>apmalıdır</a:t>
            </a:r>
            <a:r>
              <a:rPr lang="en-CA" sz="2400" dirty="0">
                <a:solidFill>
                  <a:prstClr val="black"/>
                </a:solidFill>
                <a:latin typeface="Arial"/>
                <a:ea typeface="Verdana"/>
                <a:cs typeface="Verdana"/>
              </a:rPr>
              <a:t>. </a:t>
            </a:r>
            <a:r>
              <a:rPr lang="tr-TR" sz="2400" dirty="0" smtClean="0">
                <a:solidFill>
                  <a:prstClr val="black"/>
                </a:solidFill>
                <a:latin typeface="Arial"/>
                <a:ea typeface="Verdana"/>
                <a:cs typeface="Verdana"/>
              </a:rPr>
              <a:t>B</a:t>
            </a:r>
            <a:r>
              <a:rPr lang="en-CA" sz="2400" dirty="0" smtClean="0">
                <a:solidFill>
                  <a:prstClr val="black"/>
                </a:solidFill>
                <a:latin typeface="Arial"/>
                <a:ea typeface="Verdana"/>
                <a:cs typeface="Verdana"/>
              </a:rPr>
              <a:t>u </a:t>
            </a:r>
            <a:r>
              <a:rPr lang="en-CA" sz="2400" dirty="0">
                <a:solidFill>
                  <a:prstClr val="black"/>
                </a:solidFill>
                <a:latin typeface="Arial"/>
                <a:ea typeface="Verdana"/>
                <a:cs typeface="Verdana"/>
              </a:rPr>
              <a:t>temel 2 faktörden </a:t>
            </a:r>
            <a:r>
              <a:rPr lang="en-CA" sz="2400" dirty="0" smtClean="0">
                <a:solidFill>
                  <a:prstClr val="black"/>
                </a:solidFill>
                <a:latin typeface="Arial"/>
                <a:ea typeface="Verdana"/>
                <a:cs typeface="Verdana"/>
              </a:rPr>
              <a:t>oluşur</a:t>
            </a:r>
            <a:endParaRPr lang="tr-TR" sz="2400" dirty="0" smtClean="0">
              <a:solidFill>
                <a:prstClr val="black"/>
              </a:solidFill>
              <a:latin typeface="Arial"/>
              <a:ea typeface="Verdana"/>
              <a:cs typeface="Verdana"/>
            </a:endParaRPr>
          </a:p>
          <a:p>
            <a:pPr marL="342900" marR="1377950" lvl="0" algn="just" defTabSz="1671638">
              <a:lnSpc>
                <a:spcPct val="102000"/>
              </a:lnSpc>
              <a:spcBef>
                <a:spcPts val="1475"/>
              </a:spcBef>
              <a:buSzPts val="2950"/>
              <a:buFont typeface="Verdana"/>
              <a:buChar char="•"/>
              <a:tabLst>
                <a:tab pos="1356360" algn="l"/>
                <a:tab pos="1356995" algn="l"/>
              </a:tabLst>
            </a:pPr>
            <a:r>
              <a:rPr lang="en-CA" sz="2400" spc="-280" dirty="0" smtClean="0">
                <a:solidFill>
                  <a:prstClr val="black"/>
                </a:solidFill>
                <a:latin typeface="Arial"/>
                <a:ea typeface="Verdana"/>
                <a:cs typeface="Verdana"/>
              </a:rPr>
              <a:t> </a:t>
            </a:r>
            <a:r>
              <a:rPr lang="en-CA" sz="2400" dirty="0" smtClean="0">
                <a:solidFill>
                  <a:prstClr val="black"/>
                </a:solidFill>
                <a:latin typeface="Arial"/>
                <a:ea typeface="Verdana"/>
                <a:cs typeface="Verdana"/>
              </a:rPr>
              <a:t>Birincisi </a:t>
            </a:r>
            <a:r>
              <a:rPr lang="en-CA" sz="2400" dirty="0">
                <a:solidFill>
                  <a:prstClr val="black"/>
                </a:solidFill>
                <a:latin typeface="Arial"/>
                <a:ea typeface="Verdana"/>
                <a:cs typeface="Verdana"/>
              </a:rPr>
              <a:t>kural kitabının gücü,</a:t>
            </a:r>
            <a:r>
              <a:rPr lang="en-CA" sz="2400" spc="-285" dirty="0">
                <a:solidFill>
                  <a:prstClr val="black"/>
                </a:solidFill>
                <a:latin typeface="Arial"/>
                <a:ea typeface="Verdana"/>
                <a:cs typeface="Verdana"/>
              </a:rPr>
              <a:t> </a:t>
            </a:r>
            <a:r>
              <a:rPr lang="en-CA" sz="2400" dirty="0" smtClean="0">
                <a:solidFill>
                  <a:prstClr val="black"/>
                </a:solidFill>
                <a:latin typeface="Arial"/>
                <a:ea typeface="Verdana"/>
                <a:cs typeface="Verdana"/>
              </a:rPr>
              <a:t>ikincisi ise </a:t>
            </a:r>
            <a:r>
              <a:rPr lang="en-CA" sz="2400" dirty="0">
                <a:solidFill>
                  <a:prstClr val="black"/>
                </a:solidFill>
                <a:latin typeface="Arial"/>
                <a:ea typeface="Verdana"/>
                <a:cs typeface="Verdana"/>
              </a:rPr>
              <a:t>hakemlerin müsabakada ki rekabeti kurallara uygun olarak yönetebilme felsefesidir..</a:t>
            </a:r>
            <a:endParaRPr lang="tr-TR" sz="2400" dirty="0">
              <a:solidFill>
                <a:prstClr val="black"/>
              </a:solidFill>
              <a:latin typeface="Arial"/>
              <a:ea typeface="Verdana"/>
              <a:cs typeface="Verdana"/>
            </a:endParaRPr>
          </a:p>
          <a:p>
            <a:pPr marL="342900" marR="1323975" lvl="0" algn="just">
              <a:lnSpc>
                <a:spcPct val="103000"/>
              </a:lnSpc>
              <a:spcBef>
                <a:spcPts val="3210"/>
              </a:spcBef>
              <a:buSzPts val="2950"/>
              <a:buFont typeface="Verdana"/>
              <a:buChar char="•"/>
              <a:tabLst>
                <a:tab pos="1356360" algn="l"/>
                <a:tab pos="1356995" algn="l"/>
              </a:tabLst>
            </a:pPr>
            <a:r>
              <a:rPr lang="en-CA" sz="2400" dirty="0">
                <a:solidFill>
                  <a:prstClr val="black"/>
                </a:solidFill>
                <a:latin typeface="Verdana"/>
                <a:ea typeface="Verdana"/>
                <a:cs typeface="Verdana"/>
              </a:rPr>
              <a:t>Bir hakemin görevi </a:t>
            </a:r>
            <a:r>
              <a:rPr lang="en-CA" sz="2400" spc="-775" dirty="0">
                <a:solidFill>
                  <a:prstClr val="black"/>
                </a:solidFill>
                <a:latin typeface="Verdana"/>
                <a:ea typeface="Verdana"/>
                <a:cs typeface="Verdana"/>
              </a:rPr>
              <a:t> </a:t>
            </a:r>
            <a:r>
              <a:rPr lang="en-CA" sz="2400" dirty="0">
                <a:solidFill>
                  <a:prstClr val="black"/>
                </a:solidFill>
                <a:latin typeface="Verdana"/>
                <a:ea typeface="Verdana"/>
                <a:cs typeface="Verdana"/>
              </a:rPr>
              <a:t>kuralları adil ve tarafsız bir şekilde uygulamak ve yorumlarını etkili </a:t>
            </a:r>
            <a:r>
              <a:rPr lang="en-CA" sz="2400" dirty="0" smtClean="0">
                <a:solidFill>
                  <a:prstClr val="black"/>
                </a:solidFill>
                <a:latin typeface="Verdana"/>
                <a:ea typeface="Verdana"/>
                <a:cs typeface="Verdana"/>
              </a:rPr>
              <a:t>bi</a:t>
            </a:r>
            <a:r>
              <a:rPr lang="tr-TR" sz="2400" dirty="0" smtClean="0">
                <a:solidFill>
                  <a:prstClr val="black"/>
                </a:solidFill>
                <a:latin typeface="Verdana"/>
                <a:ea typeface="Verdana"/>
                <a:cs typeface="Verdana"/>
              </a:rPr>
              <a:t>r</a:t>
            </a:r>
            <a:r>
              <a:rPr lang="en-CA" sz="2400" dirty="0" smtClean="0">
                <a:solidFill>
                  <a:prstClr val="black"/>
                </a:solidFill>
                <a:latin typeface="Verdana"/>
                <a:ea typeface="Verdana"/>
                <a:cs typeface="Verdana"/>
              </a:rPr>
              <a:t> </a:t>
            </a:r>
            <a:r>
              <a:rPr lang="en-CA" sz="2400" dirty="0">
                <a:solidFill>
                  <a:prstClr val="black"/>
                </a:solidFill>
                <a:latin typeface="Verdana"/>
                <a:ea typeface="Verdana"/>
                <a:cs typeface="Verdana"/>
              </a:rPr>
              <a:t>şekilde iletmektir.</a:t>
            </a:r>
            <a:endParaRPr lang="tr-TR" sz="2400" dirty="0">
              <a:solidFill>
                <a:prstClr val="black"/>
              </a:solidFill>
              <a:latin typeface="Arial"/>
              <a:ea typeface="Verdana"/>
              <a:cs typeface="Verdana"/>
            </a:endParaRPr>
          </a:p>
          <a:p>
            <a:pPr marL="342900" marR="1932305" lvl="0" algn="just">
              <a:lnSpc>
                <a:spcPct val="105000"/>
              </a:lnSpc>
              <a:spcBef>
                <a:spcPts val="3510"/>
              </a:spcBef>
              <a:buSzPts val="2950"/>
              <a:buFont typeface="Verdana"/>
              <a:buChar char="•"/>
              <a:tabLst>
                <a:tab pos="1355725" algn="l"/>
                <a:tab pos="1355725" algn="l"/>
                <a:tab pos="8609013" algn="l"/>
              </a:tabLst>
            </a:pPr>
            <a:r>
              <a:rPr lang="en-CA" sz="2400" dirty="0">
                <a:solidFill>
                  <a:prstClr val="black"/>
                </a:solidFill>
                <a:latin typeface="Arial"/>
                <a:ea typeface="Verdana"/>
                <a:cs typeface="Verdana"/>
              </a:rPr>
              <a:t>Tüm hakemlerden uyması beklenen bir </a:t>
            </a:r>
            <a:r>
              <a:rPr lang="en-CA" sz="2400" dirty="0" smtClean="0">
                <a:solidFill>
                  <a:prstClr val="black"/>
                </a:solidFill>
                <a:latin typeface="Arial"/>
                <a:ea typeface="Verdana"/>
                <a:cs typeface="Verdana"/>
              </a:rPr>
              <a:t>davranış</a:t>
            </a:r>
            <a:r>
              <a:rPr lang="tr-TR" sz="2400" dirty="0" smtClean="0">
                <a:solidFill>
                  <a:prstClr val="black"/>
                </a:solidFill>
                <a:latin typeface="Arial"/>
                <a:ea typeface="Verdana"/>
                <a:cs typeface="Verdana"/>
              </a:rPr>
              <a:t> k</a:t>
            </a:r>
            <a:r>
              <a:rPr lang="en-CA" sz="2400" dirty="0" smtClean="0">
                <a:solidFill>
                  <a:prstClr val="black"/>
                </a:solidFill>
                <a:latin typeface="Arial"/>
                <a:ea typeface="Verdana"/>
                <a:cs typeface="Verdana"/>
              </a:rPr>
              <a:t>uralı </a:t>
            </a:r>
            <a:r>
              <a:rPr lang="en-CA" sz="2400" dirty="0">
                <a:solidFill>
                  <a:prstClr val="black"/>
                </a:solidFill>
                <a:latin typeface="Arial"/>
                <a:ea typeface="Verdana"/>
                <a:cs typeface="Verdana"/>
              </a:rPr>
              <a:t>vardır. </a:t>
            </a:r>
            <a:r>
              <a:rPr lang="tr-TR" sz="2400" dirty="0" smtClean="0">
                <a:solidFill>
                  <a:prstClr val="black"/>
                </a:solidFill>
                <a:latin typeface="Arial"/>
                <a:ea typeface="Verdana"/>
                <a:cs typeface="Verdana"/>
              </a:rPr>
              <a:t>Federasyonlar </a:t>
            </a:r>
            <a:r>
              <a:rPr lang="en-CA" sz="2400" dirty="0" smtClean="0">
                <a:solidFill>
                  <a:prstClr val="black"/>
                </a:solidFill>
                <a:latin typeface="Arial"/>
                <a:ea typeface="Verdana"/>
                <a:cs typeface="Verdana"/>
              </a:rPr>
              <a:t>bu </a:t>
            </a:r>
            <a:r>
              <a:rPr lang="en-CA" sz="2400" dirty="0">
                <a:solidFill>
                  <a:prstClr val="black"/>
                </a:solidFill>
                <a:latin typeface="Arial"/>
                <a:ea typeface="Verdana"/>
                <a:cs typeface="Verdana"/>
              </a:rPr>
              <a:t>kuralları imzaları ile onaylamışlardır.</a:t>
            </a:r>
            <a:endParaRPr lang="tr-TR" sz="2400" dirty="0"/>
          </a:p>
        </p:txBody>
      </p:sp>
      <p:sp>
        <p:nvSpPr>
          <p:cNvPr id="4" name="Veri Yer Tutucusu 3"/>
          <p:cNvSpPr>
            <a:spLocks noGrp="1"/>
          </p:cNvSpPr>
          <p:nvPr>
            <p:ph type="dt" sz="half" idx="10"/>
          </p:nvPr>
        </p:nvSpPr>
        <p:spPr/>
        <p:txBody>
          <a:bodyPr/>
          <a:lstStyle/>
          <a:p>
            <a:fld id="{89E3E1BA-EC3A-4FEA-9261-93AA883F9BA0}" type="datetime1">
              <a:rPr lang="tr-TR" smtClean="0"/>
              <a:t>3.09.2019</a:t>
            </a:fld>
            <a:endParaRPr lang="tr-TR" dirty="0"/>
          </a:p>
        </p:txBody>
      </p:sp>
      <p:sp>
        <p:nvSpPr>
          <p:cNvPr id="5" name="Slayt Numarası Yer Tutucusu 4"/>
          <p:cNvSpPr>
            <a:spLocks noGrp="1"/>
          </p:cNvSpPr>
          <p:nvPr>
            <p:ph type="sldNum" sz="quarter" idx="12"/>
          </p:nvPr>
        </p:nvSpPr>
        <p:spPr/>
        <p:txBody>
          <a:bodyPr/>
          <a:lstStyle/>
          <a:p>
            <a:fld id="{1A02F958-9DDF-4FAA-8BFF-0F198BE09CF1}" type="slidenum">
              <a:rPr lang="tr-TR" smtClean="0"/>
              <a:t>4</a:t>
            </a:fld>
            <a:endParaRPr lang="tr-TR" dirty="0"/>
          </a:p>
        </p:txBody>
      </p:sp>
      <p:pic>
        <p:nvPicPr>
          <p:cNvPr id="38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4544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81692" y="0"/>
            <a:ext cx="950222" cy="95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40</a:t>
            </a:fld>
            <a:endParaRPr lang="tr-TR" dirty="0"/>
          </a:p>
        </p:txBody>
      </p:sp>
      <p:sp>
        <p:nvSpPr>
          <p:cNvPr id="5" name="Dikdörtgen 4"/>
          <p:cNvSpPr/>
          <p:nvPr/>
        </p:nvSpPr>
        <p:spPr>
          <a:xfrm>
            <a:off x="35496" y="1196752"/>
            <a:ext cx="9108504" cy="3970318"/>
          </a:xfrm>
          <a:prstGeom prst="rect">
            <a:avLst/>
          </a:prstGeom>
        </p:spPr>
        <p:txBody>
          <a:bodyPr wrap="square">
            <a:spAutoFit/>
          </a:bodyPr>
          <a:lstStyle/>
          <a:p>
            <a:pPr marL="285750" lvl="0" indent="-285750" algn="just">
              <a:buFont typeface="Arial" panose="020B0604020202020204" pitchFamily="34" charset="0"/>
              <a:buChar char="•"/>
            </a:pPr>
            <a:r>
              <a:rPr lang="tr-TR" dirty="0" smtClean="0"/>
              <a:t>Yüzücüler </a:t>
            </a:r>
            <a:r>
              <a:rPr lang="en-US" dirty="0" smtClean="0"/>
              <a:t>dönüş </a:t>
            </a:r>
            <a:r>
              <a:rPr lang="en-US" dirty="0"/>
              <a:t>sırasında havuz duvarına değdiği taktirde her türlü şekilde dönüşünü yapabilirler</a:t>
            </a:r>
            <a:r>
              <a:rPr lang="en-US" dirty="0" smtClean="0"/>
              <a:t>.</a:t>
            </a:r>
            <a:endParaRPr lang="tr-TR" dirty="0" smtClean="0"/>
          </a:p>
          <a:p>
            <a:pPr marL="285750" lvl="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en-US" dirty="0"/>
              <a:t>Yüzücüler eğer emin değiller ise dönüşlerini tekrar geri dönüp havuz duvarına değmek suretiyle yapabilirler</a:t>
            </a:r>
            <a:r>
              <a:rPr lang="en-US" dirty="0" smtClean="0"/>
              <a:t>.</a:t>
            </a:r>
            <a:endParaRPr lang="tr-TR" dirty="0" smtClean="0"/>
          </a:p>
          <a:p>
            <a:pPr marL="285750" lvl="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en-US" dirty="0"/>
              <a:t>Duvara değmeyi kaçıran sporcu diğer taraftaki havuz duvarına değmeden diskalifiye edilmez</a:t>
            </a:r>
            <a:r>
              <a:rPr lang="en-US" dirty="0" smtClean="0"/>
              <a:t>.</a:t>
            </a:r>
            <a:endParaRPr lang="tr-TR" dirty="0" smtClean="0"/>
          </a:p>
          <a:p>
            <a:pPr marL="285750" lvl="0" indent="-285750" algn="just">
              <a:buFont typeface="Arial" panose="020B0604020202020204" pitchFamily="34" charset="0"/>
              <a:buChar char="•"/>
            </a:pPr>
            <a:endParaRPr lang="tr-TR" dirty="0"/>
          </a:p>
          <a:p>
            <a:pPr marL="285750" lvl="0" indent="-285750" algn="just">
              <a:buFont typeface="Arial" panose="020B0604020202020204" pitchFamily="34" charset="0"/>
              <a:buChar char="•"/>
            </a:pPr>
            <a:r>
              <a:rPr lang="en-US" dirty="0"/>
              <a:t>Bitirişte yüzücü havuz duvarına vücudunun herhangi bir tarafı ile dokunabilir</a:t>
            </a:r>
            <a:r>
              <a:rPr lang="en-US" dirty="0" smtClean="0"/>
              <a:t>.</a:t>
            </a:r>
            <a:endParaRPr lang="tr-TR" dirty="0" smtClean="0"/>
          </a:p>
          <a:p>
            <a:pPr marL="285750" lvl="0" indent="-285750" algn="just">
              <a:buFont typeface="Arial" panose="020B0604020202020204" pitchFamily="34" charset="0"/>
              <a:buChar char="•"/>
            </a:pPr>
            <a:endParaRPr lang="tr-TR" dirty="0"/>
          </a:p>
          <a:p>
            <a:pPr marL="285750" indent="-285750" algn="just">
              <a:buFont typeface="Arial" panose="020B0604020202020204" pitchFamily="34" charset="0"/>
              <a:buChar char="•"/>
            </a:pPr>
            <a:r>
              <a:rPr lang="en-US" b="1" dirty="0"/>
              <a:t>gözlemleme:</a:t>
            </a:r>
            <a:endParaRPr lang="tr-TR" dirty="0"/>
          </a:p>
          <a:p>
            <a:pPr marL="285750" lvl="0" indent="-285750" algn="just">
              <a:buFont typeface="Arial" panose="020B0604020202020204" pitchFamily="34" charset="0"/>
              <a:buChar char="•"/>
            </a:pPr>
            <a:r>
              <a:rPr lang="en-US" dirty="0"/>
              <a:t>Hakemler değme ve dönüşleri görmek için kulvar üstlerinde olmalıdırlar.</a:t>
            </a:r>
            <a:endParaRPr lang="tr-TR" dirty="0"/>
          </a:p>
          <a:p>
            <a:pPr lvl="0"/>
            <a:endParaRPr lang="tr-TR" dirty="0"/>
          </a:p>
        </p:txBody>
      </p:sp>
      <p:sp>
        <p:nvSpPr>
          <p:cNvPr id="6" name="Dikdörtgen 5"/>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SERBEST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36"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4941168"/>
            <a:ext cx="4536504" cy="1741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138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41</a:t>
            </a:fld>
            <a:endParaRPr lang="tr-TR" dirty="0"/>
          </a:p>
        </p:txBody>
      </p:sp>
      <p:sp>
        <p:nvSpPr>
          <p:cNvPr id="6" name="Dikdörtgen 5"/>
          <p:cNvSpPr/>
          <p:nvPr/>
        </p:nvSpPr>
        <p:spPr>
          <a:xfrm>
            <a:off x="1547664" y="488557"/>
            <a:ext cx="5400600" cy="523220"/>
          </a:xfrm>
          <a:prstGeom prst="rect">
            <a:avLst/>
          </a:prstGeom>
        </p:spPr>
        <p:txBody>
          <a:bodyPr wrap="square">
            <a:spAutoFit/>
          </a:bodyPr>
          <a:lstStyle/>
          <a:p>
            <a:pPr algn="ctr" fontAlgn="base">
              <a:spcBef>
                <a:spcPct val="0"/>
              </a:spcBef>
              <a:spcAft>
                <a:spcPct val="0"/>
              </a:spcAft>
            </a:pPr>
            <a:r>
              <a:rPr lang="tr-T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SIRTÜSTÜ STİL</a:t>
            </a:r>
            <a:endParaRPr lang="tr-TR"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
        <p:nvSpPr>
          <p:cNvPr id="11" name="Dikdörtgen 10"/>
          <p:cNvSpPr/>
          <p:nvPr/>
        </p:nvSpPr>
        <p:spPr>
          <a:xfrm>
            <a:off x="107504" y="1319554"/>
            <a:ext cx="9023240" cy="5355312"/>
          </a:xfrm>
          <a:prstGeom prst="rect">
            <a:avLst/>
          </a:prstGeom>
        </p:spPr>
        <p:txBody>
          <a:bodyPr wrap="square">
            <a:spAutoFit/>
          </a:bodyPr>
          <a:lstStyle/>
          <a:p>
            <a:pPr algn="just">
              <a:buFont typeface="Arial" panose="020B0604020202020204" pitchFamily="34" charset="0"/>
              <a:buChar char="•"/>
            </a:pPr>
            <a:r>
              <a:rPr lang="tr-TR" dirty="0"/>
              <a:t>SW 6.1 Çıkış sinyalinden önce yüzücüler iki elleriyle çıkış demirlerini tutarak yüzleri depar taşına bakar şekilde sıralanırlar, havuz oluklarına basmak veya ayak parmakları ile oluklardan kuvvet almak yasaktır </a:t>
            </a:r>
            <a:r>
              <a:rPr lang="tr-TR" dirty="0" smtClean="0"/>
              <a:t>.</a:t>
            </a:r>
          </a:p>
          <a:p>
            <a:pPr algn="just">
              <a:buFont typeface="Arial" panose="020B0604020202020204" pitchFamily="34" charset="0"/>
              <a:buChar char="•"/>
            </a:pPr>
            <a:endParaRPr lang="tr-TR" dirty="0"/>
          </a:p>
          <a:p>
            <a:pPr algn="just"/>
            <a:r>
              <a:rPr lang="tr-TR" dirty="0"/>
              <a:t>Start anında sırt aparatı kullanılıyorsa her iki ayak ile havuz duvarına veya dokunmatik levhaya değmelidir. ayak parmakları ile dokunmatik </a:t>
            </a:r>
            <a:r>
              <a:rPr lang="tr-TR" dirty="0" smtClean="0"/>
              <a:t>levhaları </a:t>
            </a:r>
            <a:r>
              <a:rPr lang="tr-TR" dirty="0"/>
              <a:t>kavramak yasaktır</a:t>
            </a:r>
            <a:r>
              <a:rPr lang="tr-TR" dirty="0" smtClean="0"/>
              <a:t>.</a:t>
            </a:r>
          </a:p>
          <a:p>
            <a:pPr algn="just"/>
            <a:endParaRPr lang="tr-TR" dirty="0"/>
          </a:p>
          <a:p>
            <a:pPr algn="just" defTabSz="268288"/>
            <a:r>
              <a:rPr lang="tr-TR" dirty="0"/>
              <a:t>•	SW 6.2	Sırtüstü çıkış aparatı kullanıldığında her kulvar hakemi aparatın yerleştirilmesinden ve çıkartılmasından sorumludur</a:t>
            </a:r>
            <a:r>
              <a:rPr lang="tr-TR" dirty="0" smtClean="0"/>
              <a:t>.</a:t>
            </a:r>
          </a:p>
          <a:p>
            <a:pPr algn="just" defTabSz="268288"/>
            <a:endParaRPr lang="tr-TR" dirty="0"/>
          </a:p>
          <a:p>
            <a:pPr algn="just" defTabSz="268288"/>
            <a:r>
              <a:rPr lang="tr-TR" dirty="0"/>
              <a:t>•	SW 6.3	</a:t>
            </a:r>
            <a:r>
              <a:rPr lang="tr-TR" dirty="0" smtClean="0"/>
              <a:t>Çıkış </a:t>
            </a:r>
            <a:r>
              <a:rPr lang="tr-TR" dirty="0"/>
              <a:t>işareti ile ve dönüşlerde yüzücüler kendilerini itebilirler ve yarışma boyunca SW 6.5 te belirtilen dönüşün haricinde yüzmeye devam ederler</a:t>
            </a:r>
            <a:r>
              <a:rPr lang="tr-TR" dirty="0" smtClean="0"/>
              <a:t>. Normal </a:t>
            </a:r>
            <a:r>
              <a:rPr lang="tr-TR" dirty="0"/>
              <a:t>sırtüstü pozisyonunda vücudun şekli 90 dereceden yatay dan fazla olamaz. Başın posizyonu önemli değildir</a:t>
            </a:r>
            <a:r>
              <a:rPr lang="tr-TR" dirty="0" smtClean="0"/>
              <a:t>.</a:t>
            </a:r>
          </a:p>
          <a:p>
            <a:pPr algn="just" defTabSz="268288"/>
            <a:endParaRPr lang="tr-TR" dirty="0" smtClean="0"/>
          </a:p>
          <a:p>
            <a:pPr algn="just" defTabSz="268288">
              <a:buFont typeface="Arial" panose="020B0604020202020204" pitchFamily="34" charset="0"/>
              <a:buChar char="•"/>
            </a:pPr>
            <a:r>
              <a:rPr lang="tr-TR" dirty="0" smtClean="0"/>
              <a:t>SW 6.4 Yarış </a:t>
            </a:r>
            <a:r>
              <a:rPr lang="tr-TR" dirty="0"/>
              <a:t>boyunca yüzücü vücudunun bir bölümü su üstünde olmalıdır. Dönüşlerde, çıkışta ve her tur dönüşünde yüzücü 15m yi geçmemek koşuluyla su altından gidebilir. 15m. bayraklarına gelindiğinde baş suyu kesmelidir</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3337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72400" y="0"/>
            <a:ext cx="959514" cy="95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42</a:t>
            </a:fld>
            <a:endParaRPr lang="tr-TR" dirty="0"/>
          </a:p>
        </p:txBody>
      </p:sp>
      <p:sp>
        <p:nvSpPr>
          <p:cNvPr id="6" name="Dikdörtgen 5"/>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SIRTÜSTÜ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
        <p:nvSpPr>
          <p:cNvPr id="5" name="Dikdörtgen 4"/>
          <p:cNvSpPr/>
          <p:nvPr/>
        </p:nvSpPr>
        <p:spPr>
          <a:xfrm>
            <a:off x="107504" y="1268760"/>
            <a:ext cx="9005174" cy="1477328"/>
          </a:xfrm>
          <a:prstGeom prst="rect">
            <a:avLst/>
          </a:prstGeom>
        </p:spPr>
        <p:txBody>
          <a:bodyPr wrap="square">
            <a:spAutoFit/>
          </a:bodyPr>
          <a:lstStyle/>
          <a:p>
            <a:pPr algn="just" defTabSz="268288"/>
            <a:r>
              <a:rPr lang="tr-TR" dirty="0"/>
              <a:t>•	SW 6.5	Yüzücüler dönüş yaparken vücutlarının herhangi bir bölümüyle havuz duvarına değmek zorundadırlar. Dönüş esnasında omuzlar göğüse göre aşağı pozisyona çevrilebilir bundan sonra dönüşü tamamlamak için devamlı ve kesintisiz bir şeklide tek veya aynı anda çift kol çekişi yapabilir. Yüzücü havuz duvarını terk etmeden önce sırtüstü pozisyona dönmüş </a:t>
            </a:r>
            <a:r>
              <a:rPr lang="tr-TR" dirty="0" smtClean="0"/>
              <a:t>olmalıdır.</a:t>
            </a:r>
            <a:endParaRPr lang="tr-TR" dirty="0"/>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694" y="2746088"/>
            <a:ext cx="8856984" cy="71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220810" y="3676382"/>
            <a:ext cx="8856984" cy="369332"/>
          </a:xfrm>
          <a:prstGeom prst="rect">
            <a:avLst/>
          </a:prstGeom>
        </p:spPr>
        <p:txBody>
          <a:bodyPr wrap="square">
            <a:spAutoFit/>
          </a:bodyPr>
          <a:lstStyle/>
          <a:p>
            <a:pPr defTabSz="268288"/>
            <a:r>
              <a:rPr lang="tr-TR" dirty="0"/>
              <a:t>•	SW 6.6	yüzücü yarışı bitirirken kendi kulvarında ve sırtüstü pozisyonda olmalıdır.</a:t>
            </a: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250" y="4045714"/>
            <a:ext cx="7419682" cy="2749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6453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72400" y="0"/>
            <a:ext cx="959514" cy="95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43</a:t>
            </a:fld>
            <a:endParaRPr lang="tr-TR" dirty="0"/>
          </a:p>
        </p:txBody>
      </p:sp>
      <p:sp>
        <p:nvSpPr>
          <p:cNvPr id="5" name="Dikdörtgen 4"/>
          <p:cNvSpPr/>
          <p:nvPr/>
        </p:nvSpPr>
        <p:spPr>
          <a:xfrm>
            <a:off x="107504" y="889845"/>
            <a:ext cx="9024410" cy="4801314"/>
          </a:xfrm>
          <a:prstGeom prst="rect">
            <a:avLst/>
          </a:prstGeom>
        </p:spPr>
        <p:txBody>
          <a:bodyPr wrap="square">
            <a:spAutoFit/>
          </a:bodyPr>
          <a:lstStyle/>
          <a:p>
            <a:r>
              <a:rPr lang="tr-TR" dirty="0">
                <a:solidFill>
                  <a:srgbClr val="FF0000"/>
                </a:solidFill>
              </a:rPr>
              <a:t>SIRTÜSTÜ: Başlama </a:t>
            </a:r>
            <a:r>
              <a:rPr lang="tr-TR" dirty="0" smtClean="0">
                <a:solidFill>
                  <a:srgbClr val="FF0000"/>
                </a:solidFill>
              </a:rPr>
              <a:t>mekanikleri</a:t>
            </a:r>
          </a:p>
          <a:p>
            <a:endParaRPr lang="tr-TR" dirty="0"/>
          </a:p>
          <a:p>
            <a:pPr algn="just">
              <a:tabLst>
                <a:tab pos="268288" algn="l"/>
              </a:tabLst>
            </a:pPr>
            <a:r>
              <a:rPr lang="tr-TR" dirty="0"/>
              <a:t>•	Yüzücüler start anında kendilerini itebilirler. bu yasaldır ancak yüzücü yarışın diğer bölümlerinde de arkaya doğru yatay durumda kalmalıdır</a:t>
            </a:r>
          </a:p>
          <a:p>
            <a:pPr algn="just">
              <a:tabLst>
                <a:tab pos="268288" algn="l"/>
              </a:tabLst>
            </a:pPr>
            <a:r>
              <a:rPr lang="tr-TR" dirty="0"/>
              <a:t>•	Sırtüstü çıkış aparatı kullanıldığında – dönüş hakemi aparatı yerine koymalıdır ancak gerekli ayarlamaların yapılması için yüzücüye izin verilir. </a:t>
            </a:r>
            <a:r>
              <a:rPr lang="tr-TR" dirty="0" smtClean="0"/>
              <a:t>VAKİT </a:t>
            </a:r>
            <a:r>
              <a:rPr lang="tr-TR" dirty="0"/>
              <a:t>hakemi çıkıştan sonra aparatı havuzdan alır.</a:t>
            </a:r>
          </a:p>
          <a:p>
            <a:pPr algn="just">
              <a:tabLst>
                <a:tab pos="268288" algn="l"/>
              </a:tabLst>
            </a:pPr>
            <a:r>
              <a:rPr lang="tr-TR" b="1" dirty="0"/>
              <a:t>gözlemleme:</a:t>
            </a:r>
          </a:p>
          <a:p>
            <a:pPr algn="just">
              <a:tabLst>
                <a:tab pos="268288" algn="l"/>
              </a:tabLst>
            </a:pPr>
            <a:r>
              <a:rPr lang="tr-TR" dirty="0"/>
              <a:t>•	Ellerin ve ayakların konumu çıkış hakeminin sorumluluğundadır. Ancak sırtüstü çıkış aparatı kullanıldığında </a:t>
            </a:r>
            <a:r>
              <a:rPr lang="tr-TR" dirty="0" smtClean="0"/>
              <a:t>VAKİT </a:t>
            </a:r>
            <a:r>
              <a:rPr lang="tr-TR" dirty="0"/>
              <a:t>hakemlerinden de yüzücünün ayaklarını görmek için bir adım öne çıkarak gözlemleme yapması istenebilir</a:t>
            </a:r>
            <a:r>
              <a:rPr lang="tr-TR" dirty="0" smtClean="0"/>
              <a:t>.</a:t>
            </a:r>
          </a:p>
          <a:p>
            <a:pPr algn="just">
              <a:tabLst>
                <a:tab pos="268288" algn="l"/>
              </a:tabLst>
            </a:pPr>
            <a:endParaRPr lang="tr-TR" dirty="0" smtClean="0"/>
          </a:p>
          <a:p>
            <a:pPr algn="just">
              <a:tabLst>
                <a:tab pos="268288" algn="l"/>
              </a:tabLst>
            </a:pPr>
            <a:r>
              <a:rPr lang="tr-TR" dirty="0"/>
              <a:t>•	Yüzücünün başı </a:t>
            </a:r>
            <a:r>
              <a:rPr lang="tr-TR" dirty="0" smtClean="0"/>
              <a:t>15 m.de </a:t>
            </a:r>
            <a:r>
              <a:rPr lang="tr-TR" dirty="0"/>
              <a:t>suyu kesmelidir</a:t>
            </a:r>
            <a:r>
              <a:rPr lang="tr-TR" dirty="0" smtClean="0"/>
              <a:t>.</a:t>
            </a:r>
          </a:p>
          <a:p>
            <a:pPr algn="just">
              <a:tabLst>
                <a:tab pos="268288" algn="l"/>
              </a:tabLst>
            </a:pPr>
            <a:endParaRPr lang="tr-TR" dirty="0"/>
          </a:p>
          <a:p>
            <a:pPr algn="just">
              <a:tabLst>
                <a:tab pos="268288" algn="l"/>
              </a:tabLst>
            </a:pPr>
            <a:r>
              <a:rPr lang="tr-TR" dirty="0"/>
              <a:t>•	Çok basit – yüzücü sırtüstü pozisyonda kaldığı ve vücudu su üstünde olduğu her şekilde yüzebilir.</a:t>
            </a:r>
            <a:endParaRPr lang="tr-TR" dirty="0" smtClean="0"/>
          </a:p>
          <a:p>
            <a:pPr algn="just">
              <a:tabLst>
                <a:tab pos="268288" algn="l"/>
              </a:tabLst>
            </a:pPr>
            <a:endParaRPr lang="tr-TR" dirty="0"/>
          </a:p>
        </p:txBody>
      </p:sp>
      <p:sp>
        <p:nvSpPr>
          <p:cNvPr id="8" name="Dikdörtgen 7"/>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SIRTÜSTÜ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471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5085184"/>
            <a:ext cx="4320480" cy="165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87614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72400" y="0"/>
            <a:ext cx="959514" cy="95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44</a:t>
            </a:fld>
            <a:endParaRPr lang="tr-TR" dirty="0"/>
          </a:p>
        </p:txBody>
      </p:sp>
      <p:sp>
        <p:nvSpPr>
          <p:cNvPr id="5" name="Dikdörtgen 4"/>
          <p:cNvSpPr/>
          <p:nvPr/>
        </p:nvSpPr>
        <p:spPr>
          <a:xfrm>
            <a:off x="140226" y="1290599"/>
            <a:ext cx="8928992" cy="4801314"/>
          </a:xfrm>
          <a:prstGeom prst="rect">
            <a:avLst/>
          </a:prstGeom>
        </p:spPr>
        <p:txBody>
          <a:bodyPr wrap="square">
            <a:spAutoFit/>
          </a:bodyPr>
          <a:lstStyle/>
          <a:p>
            <a:pPr algn="just"/>
            <a:r>
              <a:rPr lang="tr-TR" b="1" dirty="0"/>
              <a:t>gözlemleme:</a:t>
            </a:r>
          </a:p>
          <a:p>
            <a:pPr algn="just" defTabSz="268288"/>
            <a:r>
              <a:rPr lang="tr-TR" dirty="0"/>
              <a:t>•	</a:t>
            </a:r>
            <a:r>
              <a:rPr lang="tr-TR" dirty="0" smtClean="0"/>
              <a:t>Dönüş </a:t>
            </a:r>
            <a:r>
              <a:rPr lang="tr-TR" dirty="0"/>
              <a:t>hakemleri yüzücünün sırt pozisyonda olduğunu gözlemlemelidirler.</a:t>
            </a:r>
          </a:p>
          <a:p>
            <a:pPr algn="just" defTabSz="268288"/>
            <a:r>
              <a:rPr lang="tr-TR" dirty="0"/>
              <a:t>•	</a:t>
            </a:r>
            <a:r>
              <a:rPr lang="tr-TR" dirty="0" smtClean="0"/>
              <a:t>Karar hakemleri </a:t>
            </a:r>
            <a:r>
              <a:rPr lang="tr-TR" dirty="0"/>
              <a:t>ise yüzücünün 15m bayrağına geldiğinde başının su üstüne çıktığından emin olmalıdırlar ve yarış boyunca bitiriş dahil olmak üzere yüzücünün vücudunun herhangi bir bölümünün su üstünde olduğunu gözlemlemelidirler</a:t>
            </a:r>
            <a:r>
              <a:rPr lang="tr-TR" dirty="0" smtClean="0"/>
              <a:t>.</a:t>
            </a:r>
          </a:p>
          <a:p>
            <a:pPr algn="just" defTabSz="268288"/>
            <a:endParaRPr lang="tr-TR" dirty="0" smtClean="0"/>
          </a:p>
          <a:p>
            <a:pPr algn="just" defTabSz="268288"/>
            <a:r>
              <a:rPr lang="tr-TR" dirty="0" smtClean="0"/>
              <a:t>Sırtüstü </a:t>
            </a:r>
            <a:r>
              <a:rPr lang="tr-TR" dirty="0"/>
              <a:t>dönüş şeklini görebileceğiniz muhtemel 3 pozisyon </a:t>
            </a:r>
            <a:r>
              <a:rPr lang="tr-TR" dirty="0" smtClean="0"/>
              <a:t>vardır:</a:t>
            </a:r>
          </a:p>
          <a:p>
            <a:pPr algn="just" defTabSz="268288"/>
            <a:endParaRPr lang="tr-TR" dirty="0"/>
          </a:p>
          <a:p>
            <a:pPr algn="just" defTabSz="268288">
              <a:buAutoNum type="arabicPeriod"/>
            </a:pPr>
            <a:r>
              <a:rPr lang="tr-TR" dirty="0" smtClean="0"/>
              <a:t>Yüzücü </a:t>
            </a:r>
            <a:r>
              <a:rPr lang="tr-TR" dirty="0"/>
              <a:t>sırtüstü </a:t>
            </a:r>
            <a:r>
              <a:rPr lang="tr-TR" dirty="0" smtClean="0"/>
              <a:t>pozisyonda </a:t>
            </a:r>
            <a:r>
              <a:rPr lang="tr-TR" dirty="0"/>
              <a:t>havuz duvarına dokunabilir ve aynı pozisyonda duvardan ayrılabilir</a:t>
            </a:r>
            <a:r>
              <a:rPr lang="tr-TR" dirty="0" smtClean="0"/>
              <a:t>;</a:t>
            </a:r>
          </a:p>
          <a:p>
            <a:pPr marL="342900" indent="-342900" algn="just" defTabSz="268288">
              <a:buAutoNum type="arabicPeriod"/>
            </a:pPr>
            <a:endParaRPr lang="tr-TR" dirty="0"/>
          </a:p>
          <a:p>
            <a:pPr algn="just" defTabSz="268288">
              <a:buAutoNum type="arabicPeriod" startAt="2"/>
            </a:pPr>
            <a:r>
              <a:rPr lang="tr-TR" dirty="0" smtClean="0"/>
              <a:t>Yüzücü göğsü </a:t>
            </a:r>
            <a:r>
              <a:rPr lang="tr-TR" dirty="0"/>
              <a:t>üzerinde dönebilir ancak tam dönme işlemini başlatamaz.	Bu </a:t>
            </a:r>
            <a:r>
              <a:rPr lang="tr-TR" dirty="0" smtClean="0"/>
              <a:t>korunaklı </a:t>
            </a:r>
            <a:r>
              <a:rPr lang="tr-TR" dirty="0"/>
              <a:t>bir dönüş şeklidir ve havuz duvarını veya olukları anında tutarak dönüşü tamamlar ve sırtüstü pozisyona geri döner</a:t>
            </a:r>
            <a:r>
              <a:rPr lang="tr-TR" dirty="0" smtClean="0"/>
              <a:t>.</a:t>
            </a:r>
          </a:p>
          <a:p>
            <a:pPr marL="342900" indent="-342900" algn="just" defTabSz="268288">
              <a:buAutoNum type="arabicPeriod" startAt="2"/>
            </a:pPr>
            <a:endParaRPr lang="tr-TR" dirty="0"/>
          </a:p>
          <a:p>
            <a:pPr algn="just" defTabSz="268288"/>
            <a:r>
              <a:rPr lang="tr-TR" dirty="0"/>
              <a:t>3.	Yüzücü </a:t>
            </a:r>
            <a:r>
              <a:rPr lang="tr-TR" dirty="0" smtClean="0"/>
              <a:t>göğsü </a:t>
            </a:r>
            <a:r>
              <a:rPr lang="tr-TR" dirty="0"/>
              <a:t>üzerinde yuvarlanır, ve hemen tek veya sürekli çift kol çekişi ile dönüşünü tamamlar ve havuz duvarından ayrılırken </a:t>
            </a:r>
            <a:r>
              <a:rPr lang="tr-TR" dirty="0" smtClean="0"/>
              <a:t>sırtüstü </a:t>
            </a:r>
            <a:r>
              <a:rPr lang="tr-TR" dirty="0"/>
              <a:t>pozisyona </a:t>
            </a:r>
            <a:r>
              <a:rPr lang="tr-TR" dirty="0" smtClean="0"/>
              <a:t>geçer. </a:t>
            </a:r>
            <a:endParaRPr lang="tr-TR" dirty="0"/>
          </a:p>
        </p:txBody>
      </p:sp>
      <p:sp>
        <p:nvSpPr>
          <p:cNvPr id="7" name="Dikdörtgen 6"/>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SIRTÜSTÜ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78528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45</a:t>
            </a:fld>
            <a:endParaRPr lang="tr-TR" dirty="0"/>
          </a:p>
        </p:txBody>
      </p:sp>
      <p:sp>
        <p:nvSpPr>
          <p:cNvPr id="5" name="Dikdörtgen 4"/>
          <p:cNvSpPr/>
          <p:nvPr/>
        </p:nvSpPr>
        <p:spPr>
          <a:xfrm>
            <a:off x="107504" y="1124744"/>
            <a:ext cx="8952402" cy="5632311"/>
          </a:xfrm>
          <a:prstGeom prst="rect">
            <a:avLst/>
          </a:prstGeom>
        </p:spPr>
        <p:txBody>
          <a:bodyPr wrap="square">
            <a:spAutoFit/>
          </a:bodyPr>
          <a:lstStyle/>
          <a:p>
            <a:pPr algn="just"/>
            <a:r>
              <a:rPr lang="tr-TR" b="1" dirty="0"/>
              <a:t>gözlemleme:</a:t>
            </a:r>
          </a:p>
          <a:p>
            <a:pPr algn="just" defTabSz="268288"/>
            <a:r>
              <a:rPr lang="tr-TR" dirty="0"/>
              <a:t>•	Dönüş hakemi kulvarın üst tarafından aşağı bakar şekilde yüzücünün dönüşünü incelemelidir.</a:t>
            </a:r>
          </a:p>
          <a:p>
            <a:pPr algn="just" defTabSz="268288"/>
            <a:r>
              <a:rPr lang="tr-TR" dirty="0"/>
              <a:t>•	Yüzücü </a:t>
            </a:r>
            <a:r>
              <a:rPr lang="tr-TR" dirty="0" smtClean="0"/>
              <a:t>göğsü </a:t>
            </a:r>
            <a:r>
              <a:rPr lang="tr-TR" dirty="0"/>
              <a:t>üzerinde dönüş hareketine geçtiğinde gözlemlemeniz gereken yüzücünün dönüş </a:t>
            </a:r>
            <a:r>
              <a:rPr lang="tr-TR" dirty="0" smtClean="0"/>
              <a:t>hareketinin de </a:t>
            </a:r>
            <a:r>
              <a:rPr lang="tr-TR" dirty="0"/>
              <a:t>devamlılık olması ve havuz duvarından ayrılırken sırtüstü pozisyonda olmasıdır. Yüzücü her şekilde sırtüstü pozisyonda olduğu takdirde yarışı yüzebilir ve muhakkak  bitirişini yaparken sırtüstü pozisyonda </a:t>
            </a:r>
            <a:r>
              <a:rPr lang="tr-TR" dirty="0" smtClean="0"/>
              <a:t>olmalıdır</a:t>
            </a:r>
          </a:p>
          <a:p>
            <a:pPr algn="just" defTabSz="268288"/>
            <a:r>
              <a:rPr lang="tr-TR" b="1" dirty="0"/>
              <a:t>gözlemleme:</a:t>
            </a:r>
          </a:p>
          <a:p>
            <a:pPr algn="just" defTabSz="268288"/>
            <a:r>
              <a:rPr lang="tr-TR" dirty="0"/>
              <a:t>•	Karar ve dönüş hakemleri için yüzücüler dönüşe yaklaşırken ve yarışı </a:t>
            </a:r>
            <a:r>
              <a:rPr lang="tr-TR" dirty="0" smtClean="0"/>
              <a:t>bitirirken </a:t>
            </a:r>
            <a:r>
              <a:rPr lang="tr-TR" dirty="0"/>
              <a:t>gözlemlemeleri önemlidir. Yüzücü dikkatle gözlemlediğiniz noktalara gelirken vücudunun tamamen sualtında olması diskalifiye sebebidir. Gözlem yaparken yüzücünün havuz duvarına dokunduğundan ve tamamen sualtında olup olmadığından emin olun</a:t>
            </a:r>
            <a:r>
              <a:rPr lang="tr-TR" dirty="0" smtClean="0"/>
              <a:t>, yüzücünün </a:t>
            </a:r>
            <a:r>
              <a:rPr lang="tr-TR" dirty="0"/>
              <a:t>dizi veya ayağının </a:t>
            </a:r>
            <a:r>
              <a:rPr lang="tr-TR" dirty="0" smtClean="0"/>
              <a:t>su üstünde </a:t>
            </a:r>
            <a:r>
              <a:rPr lang="tr-TR" dirty="0"/>
              <a:t>olduğundan emin olun.	Karar hakemleri bu pozisyonları görmek için en </a:t>
            </a:r>
            <a:r>
              <a:rPr lang="tr-TR" dirty="0" smtClean="0"/>
              <a:t>iyi </a:t>
            </a:r>
            <a:r>
              <a:rPr lang="tr-TR" dirty="0"/>
              <a:t>pozisyonda olurlar.</a:t>
            </a:r>
          </a:p>
          <a:p>
            <a:pPr algn="just" defTabSz="268288"/>
            <a:endParaRPr lang="tr-TR" dirty="0"/>
          </a:p>
          <a:p>
            <a:pPr algn="just" defTabSz="268288"/>
            <a:r>
              <a:rPr lang="tr-TR" dirty="0"/>
              <a:t>•	Dikkatinizi yüzücünün omuzlarına ve bitirişe dokunmasına verin yüzücünün ayaklarına değil.</a:t>
            </a:r>
          </a:p>
          <a:p>
            <a:pPr algn="just" defTabSz="268288"/>
            <a:r>
              <a:rPr lang="tr-TR" dirty="0"/>
              <a:t>•	Acemi veya küçük yaş guruplarındaki yüzücüler bitiriş tarafına doğru bakabilirler sırtüstü pozisyonu bozmadıkları sürece bu Kabul edilebilir.</a:t>
            </a:r>
          </a:p>
          <a:p>
            <a:endParaRPr lang="tr-TR" dirty="0"/>
          </a:p>
        </p:txBody>
      </p:sp>
      <p:sp>
        <p:nvSpPr>
          <p:cNvPr id="7" name="Dikdörtgen 6"/>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SIRTÜSTÜ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81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837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5" cy="88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46</a:t>
            </a:fld>
            <a:endParaRPr lang="tr-TR" dirty="0"/>
          </a:p>
        </p:txBody>
      </p:sp>
      <p:sp>
        <p:nvSpPr>
          <p:cNvPr id="7" name="Dikdörtgen 6"/>
          <p:cNvSpPr/>
          <p:nvPr/>
        </p:nvSpPr>
        <p:spPr>
          <a:xfrm>
            <a:off x="1553313" y="332656"/>
            <a:ext cx="5400600" cy="523220"/>
          </a:xfrm>
          <a:prstGeom prst="rect">
            <a:avLst/>
          </a:prstGeom>
        </p:spPr>
        <p:txBody>
          <a:bodyPr wrap="square">
            <a:spAutoFit/>
          </a:bodyPr>
          <a:lstStyle/>
          <a:p>
            <a:pPr algn="ctr" fontAlgn="base">
              <a:spcBef>
                <a:spcPct val="0"/>
              </a:spcBef>
              <a:spcAft>
                <a:spcPct val="0"/>
              </a:spcAft>
            </a:pPr>
            <a:r>
              <a:rPr lang="tr-T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KURBAĞALAMA STİL</a:t>
            </a:r>
            <a:endParaRPr lang="tr-TR"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
        <p:nvSpPr>
          <p:cNvPr id="5" name="Dikdörtgen 4"/>
          <p:cNvSpPr/>
          <p:nvPr/>
        </p:nvSpPr>
        <p:spPr>
          <a:xfrm>
            <a:off x="107504" y="1028343"/>
            <a:ext cx="9024410" cy="5078313"/>
          </a:xfrm>
          <a:prstGeom prst="rect">
            <a:avLst/>
          </a:prstGeom>
        </p:spPr>
        <p:txBody>
          <a:bodyPr wrap="square">
            <a:spAutoFit/>
          </a:bodyPr>
          <a:lstStyle/>
          <a:p>
            <a:pPr algn="just" defTabSz="268288"/>
            <a:r>
              <a:rPr lang="tr-TR" dirty="0"/>
              <a:t>•	SW 7.1	Çıkıştan ve her dönüşten sonra yüzücü geriye doğru bir tam kol çekişini sualtında yapabilir, ilk kol çekişi sırasında tek bir kelebek ayak vuruşuna izin verilir ve bunu kurbağalama ayak vuruşu takip eder.</a:t>
            </a:r>
          </a:p>
          <a:p>
            <a:pPr algn="just" defTabSz="268288"/>
            <a:r>
              <a:rPr lang="tr-TR" dirty="0"/>
              <a:t>•	SW 7.2	Çıkışta ver her dönüşten sonra vücut göğüs üzerinde olmalıdır. </a:t>
            </a:r>
            <a:r>
              <a:rPr lang="tr-TR" dirty="0" smtClean="0"/>
              <a:t>Sırtüstü </a:t>
            </a:r>
            <a:r>
              <a:rPr lang="tr-TR" dirty="0"/>
              <a:t>dönmeye hiçbir zaman izin verilmez. Ancak dönüş esnası hariç ve dönüş tamamlandığında vücut göğüs üzerinde olmalıdır. Tüm müsabaka boyunca yüzme hareketi bir kurbağalama kol çekişi bir kurbağalama ayak vuruşu şeklinde olmalıdır. Kolların tüm hareketleri eş zamanlı ve aynı yatay düzlemde olmalıdır</a:t>
            </a:r>
            <a:r>
              <a:rPr lang="tr-TR" dirty="0" smtClean="0"/>
              <a:t>.</a:t>
            </a:r>
          </a:p>
          <a:p>
            <a:pPr algn="just" defTabSz="268288"/>
            <a:r>
              <a:rPr lang="tr-TR" dirty="0"/>
              <a:t>•	SW 7.3	Eller suyun altından veya üzerinden göğüs hizasından ileriye doğru eşzamanlı atılmalıdır dönüş esnasında dönüşten önce ve bitiriş anında </a:t>
            </a:r>
            <a:r>
              <a:rPr lang="tr-TR" dirty="0" smtClean="0"/>
              <a:t>haricinde </a:t>
            </a:r>
            <a:r>
              <a:rPr lang="tr-TR" dirty="0"/>
              <a:t>dirsekler su altında olmalıdır</a:t>
            </a:r>
            <a:r>
              <a:rPr lang="tr-TR" dirty="0" smtClean="0"/>
              <a:t>. Eller </a:t>
            </a:r>
            <a:r>
              <a:rPr lang="tr-TR" dirty="0"/>
              <a:t>sualtında veya üzerinden geriye çekilebilir</a:t>
            </a:r>
            <a:r>
              <a:rPr lang="tr-TR" dirty="0" smtClean="0"/>
              <a:t>. Çıkış </a:t>
            </a:r>
            <a:r>
              <a:rPr lang="tr-TR" dirty="0"/>
              <a:t>veya dönüşten sonraki ilk kol çekişi hariç eller </a:t>
            </a:r>
            <a:r>
              <a:rPr lang="tr-TR" dirty="0" smtClean="0"/>
              <a:t>bel </a:t>
            </a:r>
            <a:r>
              <a:rPr lang="tr-TR" dirty="0"/>
              <a:t>hizasından aşağıya kalçaya doğru çekilemez.</a:t>
            </a:r>
          </a:p>
          <a:p>
            <a:pPr algn="just" defTabSz="268288"/>
            <a:r>
              <a:rPr lang="tr-TR" dirty="0"/>
              <a:t>•	SW 7.4	her tamamlanan döngüde yüzücünün başı su üstüne çıkmalıdır. Baş iki kolun en geniş çekiş anından önce eller içeri çevrilmeden önce su üztünde olmalıdır. Bacaklar aynı anda eşzamanlı ve aynı düzlemde olmalı ardışık şekilde hareket etmemelidir.</a:t>
            </a:r>
          </a:p>
          <a:p>
            <a:endParaRPr lang="tr-TR" dirty="0"/>
          </a:p>
        </p:txBody>
      </p:sp>
      <p:pic>
        <p:nvPicPr>
          <p:cNvPr id="501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97580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72400" y="0"/>
            <a:ext cx="959514" cy="95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47</a:t>
            </a:fld>
            <a:endParaRPr lang="tr-TR" dirty="0"/>
          </a:p>
        </p:txBody>
      </p:sp>
      <p:pic>
        <p:nvPicPr>
          <p:cNvPr id="6" name="Picture 2" descr="C:\Users\CASPER\Desktop\sayfa_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09" y="3212976"/>
            <a:ext cx="9035809" cy="2828629"/>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89209" y="1586409"/>
            <a:ext cx="8856984" cy="923330"/>
          </a:xfrm>
          <a:prstGeom prst="rect">
            <a:avLst/>
          </a:prstGeom>
        </p:spPr>
        <p:txBody>
          <a:bodyPr wrap="square">
            <a:spAutoFit/>
          </a:bodyPr>
          <a:lstStyle/>
          <a:p>
            <a:pPr algn="just" defTabSz="360363"/>
            <a:r>
              <a:rPr lang="tr-TR" dirty="0"/>
              <a:t>•	SW 7.5	</a:t>
            </a:r>
            <a:r>
              <a:rPr lang="tr-TR" dirty="0" smtClean="0"/>
              <a:t>Ayaklar </a:t>
            </a:r>
            <a:r>
              <a:rPr lang="tr-TR" dirty="0"/>
              <a:t>geriye vuruş esnasında dış tarafa doğru dönük olmalıdır. </a:t>
            </a:r>
            <a:r>
              <a:rPr lang="tr-TR" dirty="0" smtClean="0"/>
              <a:t>Alternatif </a:t>
            </a:r>
            <a:r>
              <a:rPr lang="tr-TR" dirty="0"/>
              <a:t>vuruşlar ve aşağı doğru kelebek ayak vuruşu SW7.1 harici izin verilmez. </a:t>
            </a:r>
            <a:r>
              <a:rPr lang="tr-TR" dirty="0" smtClean="0"/>
              <a:t>Su üstüne </a:t>
            </a:r>
            <a:r>
              <a:rPr lang="tr-TR" dirty="0"/>
              <a:t>çıkma izni ayağın aşağı doğru kelebek vuruş şekli hariç  verilir.</a:t>
            </a:r>
          </a:p>
        </p:txBody>
      </p:sp>
      <p:sp>
        <p:nvSpPr>
          <p:cNvPr id="8" name="Dikdörtgen 7"/>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KURBAĞALAMA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512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0" y="5897"/>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2408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81692" y="0"/>
            <a:ext cx="950222" cy="95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48</a:t>
            </a:fld>
            <a:endParaRPr lang="tr-TR" dirty="0"/>
          </a:p>
        </p:txBody>
      </p:sp>
      <p:sp>
        <p:nvSpPr>
          <p:cNvPr id="4" name="Dikdörtgen 3"/>
          <p:cNvSpPr/>
          <p:nvPr/>
        </p:nvSpPr>
        <p:spPr>
          <a:xfrm>
            <a:off x="0" y="1443841"/>
            <a:ext cx="9036496" cy="5078313"/>
          </a:xfrm>
          <a:prstGeom prst="rect">
            <a:avLst/>
          </a:prstGeom>
        </p:spPr>
        <p:txBody>
          <a:bodyPr wrap="square">
            <a:spAutoFit/>
          </a:bodyPr>
          <a:lstStyle/>
          <a:p>
            <a:r>
              <a:rPr lang="tr-TR" b="1" dirty="0" smtClean="0"/>
              <a:t>Gözlemleme:</a:t>
            </a:r>
            <a:endParaRPr lang="tr-TR" b="1" dirty="0"/>
          </a:p>
          <a:p>
            <a:pPr algn="just" defTabSz="268288"/>
            <a:r>
              <a:rPr lang="tr-TR" dirty="0"/>
              <a:t>•	Havuzun dönüş tarafından itibaren hakem yüzücüyü kulvar üzerinden gözlemlemelidir. Yüzücünün çıkışlarını görmek önemlidir.	Başlangıçta ve dönüşte tek bir kelebek ayak vuruşuna izin verilir bunu tam bir kurbağalama ayak vuruşu takip etmelidir.</a:t>
            </a:r>
          </a:p>
          <a:p>
            <a:pPr algn="just" defTabSz="268288"/>
            <a:r>
              <a:rPr lang="tr-TR" dirty="0"/>
              <a:t>•	Havuzun yan tarafındaki hakemler yüzücünün başı su üstüne çıktığında ellerinin döngüsünü ve en açık durumunu gözlemlemelidir.</a:t>
            </a:r>
          </a:p>
          <a:p>
            <a:pPr algn="just" defTabSz="268288"/>
            <a:r>
              <a:rPr lang="tr-TR" dirty="0"/>
              <a:t>•	</a:t>
            </a:r>
            <a:r>
              <a:rPr lang="tr-TR" b="1" u="sng" dirty="0">
                <a:solidFill>
                  <a:srgbClr val="FF0000"/>
                </a:solidFill>
              </a:rPr>
              <a:t>Kurbağalama stilde başın 15m. de suyu kesmesi kuralı uygulanmaz</a:t>
            </a:r>
            <a:r>
              <a:rPr lang="tr-TR" b="1" u="sng" dirty="0" smtClean="0">
                <a:solidFill>
                  <a:srgbClr val="FF0000"/>
                </a:solidFill>
              </a:rPr>
              <a:t>.</a:t>
            </a:r>
          </a:p>
          <a:p>
            <a:pPr algn="just" defTabSz="268288">
              <a:buFont typeface="Arial" panose="020B0604020202020204" pitchFamily="34" charset="0"/>
              <a:buChar char="•"/>
            </a:pPr>
            <a:r>
              <a:rPr lang="tr-TR" dirty="0"/>
              <a:t>Kurbağalama stili döngüsel olarak bir kol çekme ve bir bacak vuruşu olup baş her döngüde su üstüne çıkar, ancak bu kural dönüşte ve bitiriş esnasında uygulanmaz. burada ise bacak vuruşunu takip etmeyen bir kol çekişine izin verilir</a:t>
            </a:r>
          </a:p>
          <a:p>
            <a:pPr algn="just" defTabSz="268288"/>
            <a:r>
              <a:rPr lang="tr-TR" dirty="0"/>
              <a:t>•	Yüzücü sadece kurbağalama ayak vuruşu yapabilir ve bu esnada ayaklar dışa doğru dönmüş olmalıdır.</a:t>
            </a:r>
          </a:p>
          <a:p>
            <a:pPr algn="just" defTabSz="268288"/>
            <a:r>
              <a:rPr lang="tr-TR" dirty="0"/>
              <a:t>•	Dirsekler suyun üstünde olmamalıdır.</a:t>
            </a:r>
          </a:p>
          <a:p>
            <a:pPr algn="just" defTabSz="268288"/>
            <a:r>
              <a:rPr lang="tr-TR" dirty="0"/>
              <a:t>•	Yüzücü göğüs üzerinde olmalıdır.</a:t>
            </a:r>
          </a:p>
          <a:p>
            <a:pPr algn="just" defTabSz="268288"/>
            <a:r>
              <a:rPr lang="tr-TR" dirty="0"/>
              <a:t>gözlemleme:</a:t>
            </a:r>
          </a:p>
          <a:p>
            <a:pPr algn="just" defTabSz="268288"/>
            <a:r>
              <a:rPr lang="tr-TR" dirty="0"/>
              <a:t>•	Havuzun yan tarafındaki hakemler açık bir görüş açısına sahip olmalıdır (en yavaş yüzücünün arkasında olmalıdır</a:t>
            </a:r>
            <a:r>
              <a:rPr lang="tr-TR" dirty="0" smtClean="0"/>
              <a:t>)</a:t>
            </a:r>
            <a:endParaRPr lang="tr-TR" dirty="0"/>
          </a:p>
        </p:txBody>
      </p:sp>
      <p:sp>
        <p:nvSpPr>
          <p:cNvPr id="8" name="Dikdörtgen 7"/>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KURBAĞALAMA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522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487"/>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0518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r>
              <a:rPr lang="tr-TR" dirty="0" smtClean="0"/>
              <a:t>51</a:t>
            </a:r>
            <a:endParaRPr lang="tr-TR" dirty="0"/>
          </a:p>
        </p:txBody>
      </p:sp>
      <p:sp>
        <p:nvSpPr>
          <p:cNvPr id="5" name="Dikdörtgen 4"/>
          <p:cNvSpPr/>
          <p:nvPr/>
        </p:nvSpPr>
        <p:spPr>
          <a:xfrm>
            <a:off x="1763688" y="593244"/>
            <a:ext cx="5552233" cy="369332"/>
          </a:xfrm>
          <a:prstGeom prst="rect">
            <a:avLst/>
          </a:prstGeom>
        </p:spPr>
        <p:txBody>
          <a:bodyPr wrap="square">
            <a:spAutoFit/>
          </a:bodyPr>
          <a:lstStyle/>
          <a:p>
            <a:r>
              <a:rPr lang="tr-TR" dirty="0">
                <a:solidFill>
                  <a:srgbClr val="FF0000"/>
                </a:solidFill>
              </a:rPr>
              <a:t>KURBAĞALAMA: DÖNME ve </a:t>
            </a:r>
            <a:r>
              <a:rPr lang="tr-TR" dirty="0" smtClean="0">
                <a:solidFill>
                  <a:srgbClr val="FF0000"/>
                </a:solidFill>
              </a:rPr>
              <a:t>BİTİRİŞ mekanikleri:</a:t>
            </a:r>
            <a:endParaRPr lang="tr-TR" dirty="0">
              <a:solidFill>
                <a:srgbClr val="FF0000"/>
              </a:solidFill>
            </a:endParaRPr>
          </a:p>
        </p:txBody>
      </p:sp>
      <p:sp>
        <p:nvSpPr>
          <p:cNvPr id="6" name="Dikdörtgen 5"/>
          <p:cNvSpPr/>
          <p:nvPr/>
        </p:nvSpPr>
        <p:spPr>
          <a:xfrm>
            <a:off x="170988" y="1031522"/>
            <a:ext cx="8952402" cy="3970318"/>
          </a:xfrm>
          <a:prstGeom prst="rect">
            <a:avLst/>
          </a:prstGeom>
        </p:spPr>
        <p:txBody>
          <a:bodyPr wrap="square">
            <a:spAutoFit/>
          </a:bodyPr>
          <a:lstStyle/>
          <a:p>
            <a:pPr algn="just" defTabSz="268288"/>
            <a:r>
              <a:rPr lang="tr-TR" dirty="0"/>
              <a:t>•	Her bir dönüşte veya yarışın bitirişinde havuz duvarına dokunma her iki elle suyun altında veya üzerinde eller ayrı ayrılmış ve devamlı olarak olmalıdır. Dönüşte ve bitirişte son kol çekişi olmadan bir kurbağalama ayak vuruşuna izin verilir. Son kol çekişi bu tam veya yarım olabilir herhangi bir anında baş su üstünde olmak koşuluyla bitirişte baş su altında olabilir</a:t>
            </a:r>
          </a:p>
          <a:p>
            <a:pPr algn="just" defTabSz="268288"/>
            <a:endParaRPr lang="tr-TR" dirty="0"/>
          </a:p>
          <a:p>
            <a:pPr algn="just" defTabSz="268288"/>
            <a:r>
              <a:rPr lang="tr-TR" b="1" dirty="0"/>
              <a:t>gözlemleme</a:t>
            </a:r>
            <a:r>
              <a:rPr lang="tr-TR" b="1" dirty="0" smtClean="0"/>
              <a:t>:</a:t>
            </a:r>
            <a:endParaRPr lang="tr-TR" b="1" dirty="0"/>
          </a:p>
          <a:p>
            <a:pPr algn="just" defTabSz="268288"/>
            <a:r>
              <a:rPr lang="tr-TR" dirty="0"/>
              <a:t>•	Havuzun dönüş tarafında ve yanında olan hakemler yüzücünün kalçaya kadar olan tam bir kol çekişi ile kurbağalama ayak vuruşu öncesi tek bir kelebek ayak vuruşunu gözlemlemelidir.yüzücünün başı ikinci kol çekişi başlamadan önce </a:t>
            </a:r>
            <a:r>
              <a:rPr lang="tr-TR" dirty="0" smtClean="0"/>
              <a:t>su üstünde </a:t>
            </a:r>
            <a:r>
              <a:rPr lang="tr-TR" dirty="0"/>
              <a:t>olmalıdır</a:t>
            </a:r>
            <a:r>
              <a:rPr lang="tr-TR" dirty="0" smtClean="0"/>
              <a:t>.</a:t>
            </a:r>
          </a:p>
          <a:p>
            <a:pPr algn="just" defTabSz="268288"/>
            <a:endParaRPr lang="tr-TR" dirty="0"/>
          </a:p>
          <a:p>
            <a:pPr algn="just" defTabSz="268288"/>
            <a:r>
              <a:rPr lang="tr-TR" dirty="0"/>
              <a:t>•	Havuzun dönüş tarafındaki dönüş şefi ise yüzücünün duvara dokunuşunu ve başının suyu kestiği ana kadar gözlemlemelidir.</a:t>
            </a:r>
          </a:p>
        </p:txBody>
      </p:sp>
      <p:sp>
        <p:nvSpPr>
          <p:cNvPr id="8" name="Dikdörtgen 7"/>
          <p:cNvSpPr/>
          <p:nvPr/>
        </p:nvSpPr>
        <p:spPr>
          <a:xfrm>
            <a:off x="1475656" y="99308"/>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KURBAĞALAMA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111" y="5001840"/>
            <a:ext cx="7376641" cy="1772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93"/>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177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7812360" cy="1656184"/>
          </a:xfrm>
        </p:spPr>
        <p:txBody>
          <a:bodyPr/>
          <a:lstStyle/>
          <a:p>
            <a:pPr marL="0" indent="0" algn="ctr">
              <a:buNone/>
            </a:pP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tr-TR" sz="24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tr-TR" sz="2400" dirty="0">
              <a:ln w="1905"/>
              <a:solidFill>
                <a:srgbClr val="0070C0"/>
              </a:solidFill>
              <a:effectLst>
                <a:innerShdw blurRad="69850" dist="43180" dir="5400000">
                  <a:srgbClr val="000000">
                    <a:alpha val="65000"/>
                  </a:srgbClr>
                </a:innerShdw>
              </a:effectLst>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51186" y="0"/>
            <a:ext cx="980728"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683568" y="1988840"/>
            <a:ext cx="7560840" cy="1938992"/>
          </a:xfrm>
          <a:prstGeom prst="rect">
            <a:avLst/>
          </a:prstGeom>
        </p:spPr>
        <p:txBody>
          <a:bodyPr wrap="square">
            <a:spAutoFit/>
          </a:bodyPr>
          <a:lstStyle/>
          <a:p>
            <a:pPr algn="ctr"/>
            <a:r>
              <a:rPr lang="en-CA"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ANAHTAR KELİMELER</a:t>
            </a:r>
            <a:endParaRPr lang="tr-TR"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Veri Yer Tutucusu 3"/>
          <p:cNvSpPr>
            <a:spLocks noGrp="1"/>
          </p:cNvSpPr>
          <p:nvPr>
            <p:ph type="dt" sz="half" idx="10"/>
          </p:nvPr>
        </p:nvSpPr>
        <p:spPr/>
        <p:txBody>
          <a:bodyPr/>
          <a:lstStyle/>
          <a:p>
            <a:fld id="{1CB39010-4223-4200-ACF7-87FE570E637B}" type="datetime1">
              <a:rPr lang="tr-TR" smtClean="0"/>
              <a:t>3.09.2019</a:t>
            </a:fld>
            <a:endParaRPr lang="tr-TR" dirty="0"/>
          </a:p>
        </p:txBody>
      </p:sp>
      <p:sp>
        <p:nvSpPr>
          <p:cNvPr id="5" name="Slayt Numarası Yer Tutucusu 4"/>
          <p:cNvSpPr>
            <a:spLocks noGrp="1"/>
          </p:cNvSpPr>
          <p:nvPr>
            <p:ph type="sldNum" sz="quarter" idx="12"/>
          </p:nvPr>
        </p:nvSpPr>
        <p:spPr/>
        <p:txBody>
          <a:bodyPr/>
          <a:lstStyle/>
          <a:p>
            <a:fld id="{1A02F958-9DDF-4FAA-8BFF-0F198BE09CF1}" type="slidenum">
              <a:rPr lang="tr-TR" smtClean="0"/>
              <a:t>5</a:t>
            </a:fld>
            <a:endParaRPr lang="tr-TR" dirty="0"/>
          </a:p>
        </p:txBody>
      </p:sp>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1170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50</a:t>
            </a:fld>
            <a:endParaRPr lang="tr-TR" dirty="0"/>
          </a:p>
        </p:txBody>
      </p:sp>
      <p:sp>
        <p:nvSpPr>
          <p:cNvPr id="6" name="Dikdörtgen 5"/>
          <p:cNvSpPr/>
          <p:nvPr/>
        </p:nvSpPr>
        <p:spPr>
          <a:xfrm>
            <a:off x="1547664" y="488557"/>
            <a:ext cx="5400600" cy="523220"/>
          </a:xfrm>
          <a:prstGeom prst="rect">
            <a:avLst/>
          </a:prstGeom>
        </p:spPr>
        <p:txBody>
          <a:bodyPr wrap="square">
            <a:spAutoFit/>
          </a:bodyPr>
          <a:lstStyle/>
          <a:p>
            <a:pPr algn="ctr" fontAlgn="base">
              <a:spcBef>
                <a:spcPct val="0"/>
              </a:spcBef>
              <a:spcAft>
                <a:spcPct val="0"/>
              </a:spcAft>
            </a:pPr>
            <a:r>
              <a:rPr lang="tr-T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KELEBEK STİL</a:t>
            </a:r>
            <a:endParaRPr lang="tr-TR"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
        <p:nvSpPr>
          <p:cNvPr id="4" name="Dikdörtgen 3"/>
          <p:cNvSpPr/>
          <p:nvPr/>
        </p:nvSpPr>
        <p:spPr>
          <a:xfrm>
            <a:off x="68243" y="1268760"/>
            <a:ext cx="9036496" cy="3139321"/>
          </a:xfrm>
          <a:prstGeom prst="rect">
            <a:avLst/>
          </a:prstGeom>
        </p:spPr>
        <p:txBody>
          <a:bodyPr wrap="square">
            <a:spAutoFit/>
          </a:bodyPr>
          <a:lstStyle/>
          <a:p>
            <a:pPr algn="just" defTabSz="268288"/>
            <a:r>
              <a:rPr lang="tr-TR" dirty="0"/>
              <a:t>•	SW 8.1	Çıkışta ve dönüşten sonraki ilk kol çekişinden itibaren vücut göğüs üzerinde olmalıdır. Sualtında yan şekilde ayak vuruşuna izin verilir. Yan şekilde dönmeye hiçbir zaman izin verilmez, ancak yüzücü dönüş esnasında vücut göğüs üzerinde olduğu sürece havuz duvarından ayrılırken herhangi bir şekilde dönmesine izin verilir</a:t>
            </a:r>
            <a:r>
              <a:rPr lang="tr-TR" dirty="0" smtClean="0"/>
              <a:t>.</a:t>
            </a:r>
          </a:p>
          <a:p>
            <a:pPr algn="just" defTabSz="268288"/>
            <a:endParaRPr lang="tr-TR" dirty="0"/>
          </a:p>
          <a:p>
            <a:pPr algn="just" defTabSz="268288"/>
            <a:r>
              <a:rPr lang="tr-TR" dirty="0"/>
              <a:t>•	SW 8.2	SW 8.5 te belirtilen kurallar geçerli olmakla beraber yarış boyunca her iki kol su üzerinden beraber öne atılmalı ve aynı anda geri çekilmelidir</a:t>
            </a:r>
            <a:r>
              <a:rPr lang="tr-TR" dirty="0" smtClean="0"/>
              <a:t>.</a:t>
            </a:r>
          </a:p>
          <a:p>
            <a:pPr algn="just" defTabSz="268288"/>
            <a:endParaRPr lang="tr-TR" dirty="0"/>
          </a:p>
          <a:p>
            <a:pPr algn="just" defTabSz="268288"/>
            <a:r>
              <a:rPr lang="tr-TR" dirty="0"/>
              <a:t>•	SW 8.3	Her yukarı çıkış ve aşağı inişlerde ayaklar eşzamanlı olmalıdır. Bacaklar ve ayaklar aynı seviyede olmayabilir ancak ardışık olarak vuruş yapamazlar. Kurbağalama ayak vuruşuna izin verilmez.</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4" y="4664423"/>
            <a:ext cx="3928846" cy="106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293097"/>
            <a:ext cx="3091054"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5198840"/>
            <a:ext cx="3175496" cy="1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797"/>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6995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35353" y="0"/>
            <a:ext cx="1008647" cy="1008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51</a:t>
            </a:fld>
            <a:endParaRPr lang="tr-TR" dirty="0"/>
          </a:p>
        </p:txBody>
      </p:sp>
      <p:sp>
        <p:nvSpPr>
          <p:cNvPr id="5" name="Dikdörtgen 4"/>
          <p:cNvSpPr/>
          <p:nvPr/>
        </p:nvSpPr>
        <p:spPr>
          <a:xfrm>
            <a:off x="91092" y="1412776"/>
            <a:ext cx="8928992" cy="5355312"/>
          </a:xfrm>
          <a:prstGeom prst="rect">
            <a:avLst/>
          </a:prstGeom>
        </p:spPr>
        <p:txBody>
          <a:bodyPr wrap="square">
            <a:spAutoFit/>
          </a:bodyPr>
          <a:lstStyle/>
          <a:p>
            <a:r>
              <a:rPr lang="tr-TR" dirty="0"/>
              <a:t>Y</a:t>
            </a:r>
            <a:r>
              <a:rPr lang="tr-TR" dirty="0" smtClean="0"/>
              <a:t>üzücüler </a:t>
            </a:r>
            <a:r>
              <a:rPr lang="tr-TR" dirty="0"/>
              <a:t>genellikle elleri ileri konumda kelebek ayak vurur pozisyonda kalırlar.</a:t>
            </a:r>
          </a:p>
          <a:p>
            <a:pPr algn="just">
              <a:tabLst>
                <a:tab pos="268288" algn="l"/>
              </a:tabLst>
            </a:pPr>
            <a:r>
              <a:rPr lang="tr-TR" dirty="0"/>
              <a:t>•	Bazı yüzücüler yan şekilde kelebek ayak vurabilirler bu yüzücü göğüsü ile aynı yatay pozisyonda olduğu sürece olabilir.</a:t>
            </a:r>
          </a:p>
          <a:p>
            <a:pPr algn="just">
              <a:tabLst>
                <a:tab pos="268288" algn="l"/>
              </a:tabLst>
            </a:pPr>
            <a:r>
              <a:rPr lang="tr-TR" dirty="0"/>
              <a:t>•	Yüzücünün ilk kol çekişi kendisini su üzerine çıkartmalıdır</a:t>
            </a:r>
            <a:r>
              <a:rPr lang="tr-TR" dirty="0" smtClean="0"/>
              <a:t>.</a:t>
            </a:r>
          </a:p>
          <a:p>
            <a:pPr algn="just">
              <a:tabLst>
                <a:tab pos="268288" algn="l"/>
              </a:tabLst>
            </a:pPr>
            <a:r>
              <a:rPr lang="tr-TR" b="1" dirty="0"/>
              <a:t>gözlemleme:</a:t>
            </a:r>
          </a:p>
          <a:p>
            <a:pPr algn="just">
              <a:tabLst>
                <a:tab pos="268288" algn="l"/>
              </a:tabLst>
            </a:pPr>
            <a:r>
              <a:rPr lang="tr-TR" dirty="0"/>
              <a:t>•	Dönüş tarafındaki hakem yüzücüyü kulvarı üzerinden gözlemlemelidir. Yüzücüyü düz bir şekilde görmeniz ve havuzdaki dalgalanmanın size etkilememesi önemlidir</a:t>
            </a:r>
          </a:p>
          <a:p>
            <a:pPr algn="just">
              <a:tabLst>
                <a:tab pos="268288" algn="l"/>
              </a:tabLst>
            </a:pPr>
            <a:r>
              <a:rPr lang="tr-TR" dirty="0"/>
              <a:t>•	Havuzun yan tarafındaki hakemler için ise yüzücüyü </a:t>
            </a:r>
            <a:r>
              <a:rPr lang="tr-TR" dirty="0" smtClean="0"/>
              <a:t>15,m </a:t>
            </a:r>
            <a:r>
              <a:rPr lang="tr-TR" dirty="0"/>
              <a:t>bayrağından çıkmadan önce gözlemlemek zordur.</a:t>
            </a:r>
          </a:p>
          <a:p>
            <a:pPr marL="285750" indent="-285750" algn="just">
              <a:buFont typeface="Arial" panose="020B0604020202020204" pitchFamily="34" charset="0"/>
              <a:buChar char="•"/>
              <a:tabLst>
                <a:tab pos="268288" algn="l"/>
              </a:tabLst>
            </a:pPr>
            <a:r>
              <a:rPr lang="tr-TR" dirty="0"/>
              <a:t>K</a:t>
            </a:r>
            <a:r>
              <a:rPr lang="tr-TR" dirty="0" smtClean="0"/>
              <a:t>elebek </a:t>
            </a:r>
            <a:r>
              <a:rPr lang="tr-TR" dirty="0"/>
              <a:t>stili kolların suyu geri itmesini gerektirir.</a:t>
            </a:r>
          </a:p>
          <a:p>
            <a:pPr algn="just">
              <a:tabLst>
                <a:tab pos="268288" algn="l"/>
              </a:tabLst>
            </a:pPr>
            <a:r>
              <a:rPr lang="tr-TR" dirty="0"/>
              <a:t>•	Yüzücü kelebek ayak vuruşu yapmalıdır makaslama, kurbağalama vuruş veya çırpınma hareketi olmamalıdır.</a:t>
            </a:r>
          </a:p>
          <a:p>
            <a:pPr algn="just">
              <a:tabLst>
                <a:tab pos="268288" algn="l"/>
              </a:tabLst>
            </a:pPr>
            <a:r>
              <a:rPr lang="tr-TR" dirty="0"/>
              <a:t>•	Ayakların yuvarlanma hareketine parmaklar geriye ve içe doğru olduğu sürece izin verilir.</a:t>
            </a:r>
          </a:p>
          <a:p>
            <a:pPr algn="just">
              <a:tabLst>
                <a:tab pos="268288" algn="l"/>
              </a:tabLst>
            </a:pPr>
            <a:r>
              <a:rPr lang="tr-TR" dirty="0"/>
              <a:t>•	Bir ayak alternative pozisyonda olmadıkça diğerinden yukarda olabilir.</a:t>
            </a:r>
          </a:p>
          <a:p>
            <a:pPr algn="just">
              <a:tabLst>
                <a:tab pos="268288" algn="l"/>
              </a:tabLst>
            </a:pPr>
            <a:r>
              <a:rPr lang="tr-TR" b="1" dirty="0"/>
              <a:t>gözlemleme:</a:t>
            </a:r>
          </a:p>
          <a:p>
            <a:pPr algn="just">
              <a:tabLst>
                <a:tab pos="268288" algn="l"/>
              </a:tabLst>
            </a:pPr>
            <a:r>
              <a:rPr lang="tr-TR" dirty="0"/>
              <a:t>•	Havuzun yan tarafında ki hakemler kendi alanlarında yüzücüler için net bir görüş alanine sahip olmalıdırlar (hafifçe yavaş yüzücünün arkasında).</a:t>
            </a:r>
          </a:p>
          <a:p>
            <a:endParaRPr lang="tr-TR" dirty="0"/>
          </a:p>
        </p:txBody>
      </p:sp>
      <p:sp>
        <p:nvSpPr>
          <p:cNvPr id="8" name="Dikdörtgen 7"/>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KELEBEK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 y="5897"/>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2492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81692" y="0"/>
            <a:ext cx="950222" cy="95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52</a:t>
            </a:fld>
            <a:endParaRPr lang="tr-TR" dirty="0"/>
          </a:p>
        </p:txBody>
      </p:sp>
      <p:sp>
        <p:nvSpPr>
          <p:cNvPr id="5" name="Dikdörtgen 4"/>
          <p:cNvSpPr/>
          <p:nvPr/>
        </p:nvSpPr>
        <p:spPr>
          <a:xfrm>
            <a:off x="0" y="1582340"/>
            <a:ext cx="8892480" cy="3416320"/>
          </a:xfrm>
          <a:prstGeom prst="rect">
            <a:avLst/>
          </a:prstGeom>
        </p:spPr>
        <p:txBody>
          <a:bodyPr wrap="square">
            <a:spAutoFit/>
          </a:bodyPr>
          <a:lstStyle/>
          <a:p>
            <a:pPr algn="just">
              <a:tabLst>
                <a:tab pos="360363" algn="l"/>
              </a:tabLst>
            </a:pPr>
            <a:r>
              <a:rPr lang="tr-TR" dirty="0"/>
              <a:t>•	Kurbağalama bitiriş gibi 2 el aynı anda ayrı ayrı olarak dokunmalıdır</a:t>
            </a:r>
            <a:r>
              <a:rPr lang="tr-TR" dirty="0" smtClean="0"/>
              <a:t>.</a:t>
            </a:r>
          </a:p>
          <a:p>
            <a:pPr algn="just">
              <a:tabLst>
                <a:tab pos="360363" algn="l"/>
              </a:tabLst>
            </a:pPr>
            <a:endParaRPr lang="tr-TR" dirty="0"/>
          </a:p>
          <a:p>
            <a:pPr algn="just">
              <a:tabLst>
                <a:tab pos="360363" algn="l"/>
              </a:tabLst>
            </a:pPr>
            <a:r>
              <a:rPr lang="tr-TR" dirty="0"/>
              <a:t>•	Dokunuşa kadar göğüs üzerinde olunmalıdır</a:t>
            </a:r>
            <a:r>
              <a:rPr lang="tr-TR" dirty="0" smtClean="0"/>
              <a:t>.</a:t>
            </a:r>
          </a:p>
          <a:p>
            <a:pPr algn="just">
              <a:tabLst>
                <a:tab pos="360363" algn="l"/>
              </a:tabLst>
            </a:pPr>
            <a:endParaRPr lang="tr-TR" dirty="0"/>
          </a:p>
          <a:p>
            <a:pPr algn="just">
              <a:tabLst>
                <a:tab pos="360363" algn="l"/>
              </a:tabLst>
            </a:pPr>
            <a:r>
              <a:rPr lang="tr-TR" dirty="0"/>
              <a:t>•	Sualtında düzeltme yapılamaz</a:t>
            </a:r>
            <a:r>
              <a:rPr lang="tr-TR" dirty="0" smtClean="0"/>
              <a:t>.</a:t>
            </a:r>
          </a:p>
          <a:p>
            <a:pPr algn="just">
              <a:tabLst>
                <a:tab pos="360363" algn="l"/>
              </a:tabLst>
            </a:pPr>
            <a:endParaRPr lang="tr-TR" dirty="0"/>
          </a:p>
          <a:p>
            <a:pPr algn="just">
              <a:tabLst>
                <a:tab pos="360363" algn="l"/>
              </a:tabLst>
            </a:pPr>
            <a:r>
              <a:rPr lang="tr-TR" b="1" dirty="0"/>
              <a:t>gözlemleme:</a:t>
            </a:r>
          </a:p>
          <a:p>
            <a:pPr algn="just">
              <a:tabLst>
                <a:tab pos="360363" algn="l"/>
              </a:tabLst>
            </a:pPr>
            <a:r>
              <a:rPr lang="tr-TR" dirty="0"/>
              <a:t>•	Havuz kenarındaki hakemler düzgün bir sualtı ayak vuruşunu ve </a:t>
            </a:r>
            <a:r>
              <a:rPr lang="tr-TR" dirty="0" smtClean="0"/>
              <a:t>15. m </a:t>
            </a:r>
            <a:r>
              <a:rPr lang="tr-TR" dirty="0"/>
              <a:t>de baş suyu kesme kuralını gözlemlemelidir</a:t>
            </a:r>
            <a:r>
              <a:rPr lang="tr-TR" dirty="0" smtClean="0"/>
              <a:t>.</a:t>
            </a:r>
          </a:p>
          <a:p>
            <a:pPr algn="just">
              <a:tabLst>
                <a:tab pos="360363" algn="l"/>
              </a:tabLst>
            </a:pPr>
            <a:endParaRPr lang="tr-TR" dirty="0"/>
          </a:p>
          <a:p>
            <a:pPr algn="just">
              <a:tabLst>
                <a:tab pos="360363" algn="l"/>
              </a:tabLst>
            </a:pPr>
            <a:r>
              <a:rPr lang="tr-TR" dirty="0"/>
              <a:t>•	Dönüş tarafındaki karar hakemi yüzücüyü duvara gelene kadar gözlemlemelidir. Gözlerinizi tüm vücut hareketine ve duvara dokunuşa odaklayın.</a:t>
            </a:r>
          </a:p>
        </p:txBody>
      </p:sp>
      <p:sp>
        <p:nvSpPr>
          <p:cNvPr id="7" name="Dikdörtgen 6"/>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KELEBEK STİL-devam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552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4" y="11591"/>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789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53</a:t>
            </a:fld>
            <a:endParaRPr lang="tr-TR" dirty="0"/>
          </a:p>
        </p:txBody>
      </p:sp>
      <p:sp>
        <p:nvSpPr>
          <p:cNvPr id="5" name="Dikdörtgen 4"/>
          <p:cNvSpPr/>
          <p:nvPr/>
        </p:nvSpPr>
        <p:spPr>
          <a:xfrm>
            <a:off x="35240" y="959514"/>
            <a:ext cx="9096673" cy="3970318"/>
          </a:xfrm>
          <a:prstGeom prst="rect">
            <a:avLst/>
          </a:prstGeom>
        </p:spPr>
        <p:txBody>
          <a:bodyPr wrap="square">
            <a:spAutoFit/>
          </a:bodyPr>
          <a:lstStyle/>
          <a:p>
            <a:pPr algn="just" defTabSz="360363"/>
            <a:r>
              <a:rPr lang="tr-TR" dirty="0"/>
              <a:t>•	SW 9.1	ferdi karışık yüzme müsabakalarında yüzücüler aşağıdaki stil sıralaması ile yüzerler: kelebek, sırtüstü, kurbağalama ve serbest. Her stil toplam yüzme mesafesinin çeyrek (1/4)’ uzunluğunu kapsamalıdır</a:t>
            </a:r>
            <a:r>
              <a:rPr lang="tr-TR" dirty="0" smtClean="0"/>
              <a:t>.</a:t>
            </a:r>
          </a:p>
          <a:p>
            <a:pPr algn="just" defTabSz="360363"/>
            <a:endParaRPr lang="tr-TR" dirty="0"/>
          </a:p>
          <a:p>
            <a:pPr algn="just" defTabSz="360363"/>
            <a:r>
              <a:rPr lang="tr-TR" dirty="0"/>
              <a:t>•	SW 9.2	Karışık bayrak müsabakalarında ise aşağıdaki sıralama izlenir: sırtüstü, kurbağalama, kelebek ve serbest</a:t>
            </a:r>
            <a:r>
              <a:rPr lang="tr-TR" dirty="0" smtClean="0"/>
              <a:t>.</a:t>
            </a:r>
          </a:p>
          <a:p>
            <a:pPr algn="just" defTabSz="360363"/>
            <a:endParaRPr lang="tr-TR" dirty="0"/>
          </a:p>
          <a:p>
            <a:pPr algn="just" defTabSz="360363"/>
            <a:r>
              <a:rPr lang="tr-TR" dirty="0"/>
              <a:t>•	SW 9.3	Her bir bölüm o yüzme sitiline ait kural ile bitirilmelidir. </a:t>
            </a:r>
            <a:endParaRPr lang="tr-TR" dirty="0" smtClean="0"/>
          </a:p>
          <a:p>
            <a:pPr algn="just" defTabSz="360363"/>
            <a:endParaRPr lang="tr-TR" dirty="0" smtClean="0"/>
          </a:p>
          <a:p>
            <a:pPr algn="just" defTabSz="360363"/>
            <a:r>
              <a:rPr lang="tr-TR" dirty="0" smtClean="0"/>
              <a:t>•</a:t>
            </a:r>
            <a:r>
              <a:rPr lang="tr-TR" dirty="0"/>
              <a:t>	Çıkış mekaniği kelebek stil ile aynıdır</a:t>
            </a:r>
            <a:r>
              <a:rPr lang="tr-TR" dirty="0" smtClean="0"/>
              <a:t>.</a:t>
            </a:r>
          </a:p>
          <a:p>
            <a:pPr algn="just" defTabSz="360363"/>
            <a:endParaRPr lang="tr-TR" dirty="0"/>
          </a:p>
          <a:p>
            <a:pPr algn="just" defTabSz="360363"/>
            <a:r>
              <a:rPr lang="tr-TR" b="1" dirty="0"/>
              <a:t>G</a:t>
            </a:r>
            <a:r>
              <a:rPr lang="tr-TR" b="1" dirty="0" smtClean="0"/>
              <a:t>özlemleme</a:t>
            </a:r>
            <a:r>
              <a:rPr lang="tr-TR" b="1" dirty="0"/>
              <a:t>:</a:t>
            </a:r>
          </a:p>
          <a:p>
            <a:pPr algn="just" defTabSz="360363"/>
            <a:r>
              <a:rPr lang="tr-TR" dirty="0"/>
              <a:t>•	Konumlandırma kelebek stil ile aynıdır</a:t>
            </a:r>
            <a:r>
              <a:rPr lang="tr-TR" dirty="0" smtClean="0"/>
              <a:t>.</a:t>
            </a:r>
          </a:p>
          <a:p>
            <a:endParaRPr lang="tr-TR" dirty="0"/>
          </a:p>
        </p:txBody>
      </p:sp>
      <p:pic>
        <p:nvPicPr>
          <p:cNvPr id="563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26"/>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1061" y="3216019"/>
            <a:ext cx="2848590" cy="3655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ikdörtgen 7"/>
          <p:cNvSpPr/>
          <p:nvPr/>
        </p:nvSpPr>
        <p:spPr>
          <a:xfrm>
            <a:off x="1547664" y="488557"/>
            <a:ext cx="6408712"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FERDİ VE KARIŞIK BAYRAK YARIŞLARI</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Tree>
    <p:extLst>
      <p:ext uri="{BB962C8B-B14F-4D97-AF65-F5344CB8AC3E}">
        <p14:creationId xmlns:p14="http://schemas.microsoft.com/office/powerpoint/2010/main" val="30535420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54</a:t>
            </a:fld>
            <a:endParaRPr lang="tr-TR" dirty="0"/>
          </a:p>
        </p:txBody>
      </p:sp>
      <p:sp>
        <p:nvSpPr>
          <p:cNvPr id="4" name="Dikdörtgen 3"/>
          <p:cNvSpPr/>
          <p:nvPr/>
        </p:nvSpPr>
        <p:spPr>
          <a:xfrm>
            <a:off x="107504" y="1340768"/>
            <a:ext cx="8928992" cy="4524315"/>
          </a:xfrm>
          <a:prstGeom prst="rect">
            <a:avLst/>
          </a:prstGeom>
        </p:spPr>
        <p:txBody>
          <a:bodyPr wrap="square">
            <a:spAutoFit/>
          </a:bodyPr>
          <a:lstStyle/>
          <a:p>
            <a:pPr algn="just"/>
            <a:r>
              <a:rPr lang="tr-TR" dirty="0"/>
              <a:t>K</a:t>
            </a:r>
            <a:r>
              <a:rPr lang="tr-TR" dirty="0" smtClean="0"/>
              <a:t>arışık bayrak yüzmenin </a:t>
            </a:r>
            <a:r>
              <a:rPr lang="tr-TR" dirty="0"/>
              <a:t>dönüş ve bitiriş mekaniği her tekniğin kendi kuralları ile aynıdır</a:t>
            </a:r>
            <a:r>
              <a:rPr lang="tr-TR" dirty="0" smtClean="0"/>
              <a:t>.</a:t>
            </a:r>
          </a:p>
          <a:p>
            <a:pPr algn="just"/>
            <a:endParaRPr lang="tr-TR" dirty="0"/>
          </a:p>
          <a:p>
            <a:pPr algn="just" defTabSz="360363"/>
            <a:r>
              <a:rPr lang="tr-TR" dirty="0"/>
              <a:t>•	Sırtüstü pozisyondan kurbağalama pozisyona geçişe özellikle dikkat edin. Bazı yüzücüler öndeki kollarını kafalarının üzerine getirerek omuzları göğüslerine göre yatay olmadan dokunma tekniğini kullanabilirler. Eğer birden fazla kulvara bakıyorsanız ve dikkatinizi tam veremiyorsanız yüzücüyü sadece dönerken görebilir ve sırtüstü dönüşteki ayak dokunuşunu göremediğiniz için hatalı diskalifiyeye sebep olabilirsiniz. </a:t>
            </a:r>
            <a:endParaRPr lang="tr-TR" dirty="0" smtClean="0"/>
          </a:p>
          <a:p>
            <a:pPr algn="just" defTabSz="360363"/>
            <a:endParaRPr lang="tr-TR" dirty="0"/>
          </a:p>
          <a:p>
            <a:pPr algn="just" defTabSz="360363"/>
            <a:r>
              <a:rPr lang="tr-TR" dirty="0" smtClean="0">
                <a:solidFill>
                  <a:srgbClr val="FF0000"/>
                </a:solidFill>
              </a:rPr>
              <a:t>Bu </a:t>
            </a:r>
            <a:r>
              <a:rPr lang="tr-TR" dirty="0">
                <a:solidFill>
                  <a:srgbClr val="FF0000"/>
                </a:solidFill>
              </a:rPr>
              <a:t>yüzden yüzücüye ve havuz duvarına dokunuşuna odaklanın</a:t>
            </a:r>
            <a:r>
              <a:rPr lang="tr-TR" dirty="0" smtClean="0">
                <a:solidFill>
                  <a:srgbClr val="FF0000"/>
                </a:solidFill>
              </a:rPr>
              <a:t>.</a:t>
            </a:r>
          </a:p>
          <a:p>
            <a:pPr algn="just" defTabSz="360363"/>
            <a:endParaRPr lang="tr-TR" dirty="0" smtClean="0"/>
          </a:p>
          <a:p>
            <a:pPr algn="just" defTabSz="360363"/>
            <a:r>
              <a:rPr lang="tr-TR" b="1" dirty="0"/>
              <a:t>G</a:t>
            </a:r>
            <a:r>
              <a:rPr lang="tr-TR" b="1" dirty="0" smtClean="0"/>
              <a:t>özlemleme:</a:t>
            </a:r>
          </a:p>
          <a:p>
            <a:pPr algn="just" defTabSz="360363"/>
            <a:endParaRPr lang="tr-TR" dirty="0"/>
          </a:p>
          <a:p>
            <a:pPr algn="just" defTabSz="360363"/>
            <a:r>
              <a:rPr lang="tr-TR" dirty="0"/>
              <a:t>•	</a:t>
            </a:r>
            <a:r>
              <a:rPr lang="tr-TR" dirty="0" smtClean="0"/>
              <a:t>Bireysel </a:t>
            </a:r>
            <a:r>
              <a:rPr lang="tr-TR" dirty="0"/>
              <a:t>karışık yarışlarında her stil kendi belirlenen kuralları ile geçerlidir.</a:t>
            </a:r>
          </a:p>
          <a:p>
            <a:pPr defTabSz="360363"/>
            <a:endParaRPr lang="tr-TR" dirty="0"/>
          </a:p>
        </p:txBody>
      </p:sp>
      <p:pic>
        <p:nvPicPr>
          <p:cNvPr id="57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devam</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Tree>
    <p:extLst>
      <p:ext uri="{BB962C8B-B14F-4D97-AF65-F5344CB8AC3E}">
        <p14:creationId xmlns:p14="http://schemas.microsoft.com/office/powerpoint/2010/main" val="26833228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55</a:t>
            </a:fld>
            <a:endParaRPr lang="tr-TR" dirty="0"/>
          </a:p>
        </p:txBody>
      </p:sp>
      <p:sp>
        <p:nvSpPr>
          <p:cNvPr id="5" name="Dikdörtgen 4"/>
          <p:cNvSpPr/>
          <p:nvPr/>
        </p:nvSpPr>
        <p:spPr>
          <a:xfrm>
            <a:off x="24122" y="963875"/>
            <a:ext cx="9024410" cy="5909310"/>
          </a:xfrm>
          <a:prstGeom prst="rect">
            <a:avLst/>
          </a:prstGeom>
        </p:spPr>
        <p:txBody>
          <a:bodyPr wrap="square">
            <a:spAutoFit/>
          </a:bodyPr>
          <a:lstStyle/>
          <a:p>
            <a:pPr algn="just" defTabSz="360363"/>
            <a:r>
              <a:rPr lang="tr-TR" dirty="0"/>
              <a:t>•	SW 10.3	Yüzücü yarışa başladığı kendi kulvarında kalmalı ve yarışı bitirmelidir</a:t>
            </a:r>
            <a:r>
              <a:rPr lang="tr-TR" dirty="0" smtClean="0"/>
              <a:t>.</a:t>
            </a:r>
          </a:p>
          <a:p>
            <a:pPr algn="just" defTabSz="360363"/>
            <a:r>
              <a:rPr lang="tr-TR" dirty="0" smtClean="0"/>
              <a:t>•</a:t>
            </a:r>
            <a:r>
              <a:rPr lang="tr-TR" dirty="0"/>
              <a:t>	SW 10.4	Bütün yarışlarda yüzücüler dönerlerken havuzun duvarına fiziksel olarak temas etmek zorundadırlar. Dönüşlerde havuzun tabanına basmaya veya güç almaya izin verilmez</a:t>
            </a:r>
            <a:r>
              <a:rPr lang="tr-TR" dirty="0" smtClean="0"/>
              <a:t>.</a:t>
            </a:r>
          </a:p>
          <a:p>
            <a:pPr algn="just" defTabSz="360363"/>
            <a:r>
              <a:rPr lang="tr-TR" dirty="0" smtClean="0"/>
              <a:t>•</a:t>
            </a:r>
            <a:r>
              <a:rPr lang="tr-TR" dirty="0"/>
              <a:t>	SW 10.5	Serbest stilde veya karışık yarışların serbest stil bölümünde yüzücü havuzun dibinde ayakta durabilir bu diskalifiye sebebi değildir ancak yüzücü havuz tabanında yürüyemez</a:t>
            </a:r>
            <a:r>
              <a:rPr lang="tr-TR" dirty="0" smtClean="0"/>
              <a:t>.</a:t>
            </a:r>
          </a:p>
          <a:p>
            <a:pPr algn="just" defTabSz="360363"/>
            <a:r>
              <a:rPr lang="tr-TR" dirty="0" smtClean="0"/>
              <a:t>•</a:t>
            </a:r>
            <a:r>
              <a:rPr lang="tr-TR" dirty="0"/>
              <a:t>	SW 10.6	</a:t>
            </a:r>
            <a:r>
              <a:rPr lang="tr-TR" dirty="0" smtClean="0"/>
              <a:t>Kulvar halatının </a:t>
            </a:r>
            <a:r>
              <a:rPr lang="tr-TR" dirty="0"/>
              <a:t>çekilmesine izin verilmez</a:t>
            </a:r>
            <a:r>
              <a:rPr lang="tr-TR" dirty="0" smtClean="0"/>
              <a:t>.</a:t>
            </a:r>
          </a:p>
          <a:p>
            <a:pPr algn="just" defTabSz="360363"/>
            <a:r>
              <a:rPr lang="tr-TR" dirty="0" smtClean="0"/>
              <a:t>•</a:t>
            </a:r>
            <a:r>
              <a:rPr lang="tr-TR" dirty="0"/>
              <a:t>	SW 10.7	</a:t>
            </a:r>
            <a:r>
              <a:rPr lang="tr-TR" dirty="0" smtClean="0"/>
              <a:t>Bir </a:t>
            </a:r>
            <a:r>
              <a:rPr lang="tr-TR" dirty="0"/>
              <a:t>yüzücü kendi kulvarından başka bir kulvara geçerek diğer yüzücünün yüzmesine engel olur veya rahatsız ederse diskalifiye edilir</a:t>
            </a:r>
            <a:r>
              <a:rPr lang="tr-TR" dirty="0" smtClean="0"/>
              <a:t>.</a:t>
            </a:r>
          </a:p>
          <a:p>
            <a:pPr algn="just" defTabSz="360363"/>
            <a:r>
              <a:rPr lang="tr-TR" dirty="0" smtClean="0"/>
              <a:t>•</a:t>
            </a:r>
            <a:r>
              <a:rPr lang="tr-TR" dirty="0"/>
              <a:t>	SW 10.11	karışık bayrak yarışlarında depar taşındaki sporcunun ayağı stilini bitiren sporcu havuz duvarına değmeden ayrılırsa diskalifiye edilir. Cep telefonunuz üzerinizde olmasın</a:t>
            </a:r>
            <a:r>
              <a:rPr lang="tr-TR" dirty="0" smtClean="0"/>
              <a:t>.</a:t>
            </a:r>
          </a:p>
          <a:p>
            <a:pPr algn="just" defTabSz="360363"/>
            <a:r>
              <a:rPr lang="tr-TR" dirty="0" smtClean="0">
                <a:solidFill>
                  <a:srgbClr val="FF0000"/>
                </a:solidFill>
              </a:rPr>
              <a:t>Hatırlatma:</a:t>
            </a:r>
            <a:endParaRPr lang="tr-TR" dirty="0">
              <a:solidFill>
                <a:srgbClr val="FF0000"/>
              </a:solidFill>
            </a:endParaRPr>
          </a:p>
          <a:p>
            <a:pPr marL="285750" indent="-285750" algn="just" defTabSz="360363">
              <a:buFont typeface="Wingdings" panose="05000000000000000000" pitchFamily="2" charset="2"/>
              <a:buChar char="Ø"/>
            </a:pPr>
            <a:r>
              <a:rPr lang="tr-TR" dirty="0"/>
              <a:t>Bizim hakem olarak görevimiz yüzücünün en iyi performansını çıkarabileceği bir müsabaka ortamı yaratmaktır.	</a:t>
            </a:r>
          </a:p>
          <a:p>
            <a:pPr marL="285750" indent="-285750" algn="just" defTabSz="360363">
              <a:buFont typeface="Wingdings" panose="05000000000000000000" pitchFamily="2" charset="2"/>
              <a:buChar char="Ø"/>
            </a:pPr>
            <a:r>
              <a:rPr lang="tr-TR" dirty="0"/>
              <a:t>Şöyle ki:</a:t>
            </a:r>
          </a:p>
          <a:p>
            <a:pPr marL="285750" indent="-285750" algn="just" defTabSz="360363">
              <a:buFont typeface="Wingdings" panose="05000000000000000000" pitchFamily="2" charset="2"/>
              <a:buChar char="Ø"/>
            </a:pPr>
            <a:r>
              <a:rPr lang="tr-TR" dirty="0"/>
              <a:t>Yüzücüler ile konuşmayı en aza indirin.</a:t>
            </a:r>
          </a:p>
          <a:p>
            <a:pPr marL="285750" indent="-285750" algn="just" defTabSz="360363">
              <a:buFont typeface="Wingdings" panose="05000000000000000000" pitchFamily="2" charset="2"/>
              <a:buChar char="Ø"/>
            </a:pPr>
            <a:r>
              <a:rPr lang="tr-TR" dirty="0"/>
              <a:t>Yüzücülere dokunmayın. Destek isteyen yüzücü bunu antrenöründen veya cankurtarandan </a:t>
            </a:r>
            <a:r>
              <a:rPr lang="tr-TR" dirty="0" smtClean="0"/>
              <a:t>almalıdır.</a:t>
            </a:r>
            <a:endParaRPr lang="tr-TR" dirty="0"/>
          </a:p>
          <a:p>
            <a:pPr defTabSz="360363"/>
            <a:endParaRPr lang="tr-TR" dirty="0"/>
          </a:p>
        </p:txBody>
      </p:sp>
      <p:pic>
        <p:nvPicPr>
          <p:cNvPr id="583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1902819" y="336600"/>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YARIŞ</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Tree>
    <p:extLst>
      <p:ext uri="{BB962C8B-B14F-4D97-AF65-F5344CB8AC3E}">
        <p14:creationId xmlns:p14="http://schemas.microsoft.com/office/powerpoint/2010/main" val="3771624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81692" y="0"/>
            <a:ext cx="950222" cy="95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56</a:t>
            </a:fld>
            <a:endParaRPr lang="tr-TR" dirty="0"/>
          </a:p>
        </p:txBody>
      </p:sp>
      <p:sp>
        <p:nvSpPr>
          <p:cNvPr id="5" name="Dikdörtgen 4"/>
          <p:cNvSpPr/>
          <p:nvPr/>
        </p:nvSpPr>
        <p:spPr>
          <a:xfrm>
            <a:off x="35496" y="1319554"/>
            <a:ext cx="8928992" cy="5078313"/>
          </a:xfrm>
          <a:prstGeom prst="rect">
            <a:avLst/>
          </a:prstGeom>
        </p:spPr>
        <p:txBody>
          <a:bodyPr wrap="square">
            <a:spAutoFit/>
          </a:bodyPr>
          <a:lstStyle/>
          <a:p>
            <a:pPr algn="just"/>
            <a:r>
              <a:rPr lang="tr-TR" dirty="0"/>
              <a:t>Hakemler detaylı olarak yarış numarası, kulvar numarası ve ihlal nedenini imzalı bir şekilde başhakeme </a:t>
            </a:r>
            <a:r>
              <a:rPr lang="tr-TR" dirty="0" smtClean="0"/>
              <a:t>verirler.  </a:t>
            </a:r>
          </a:p>
          <a:p>
            <a:pPr algn="just"/>
            <a:endParaRPr lang="tr-TR" dirty="0"/>
          </a:p>
          <a:p>
            <a:pPr algn="just" defTabSz="268288"/>
            <a:r>
              <a:rPr lang="tr-TR" dirty="0"/>
              <a:t>•	İhlal hakemin ne gördüğü sporcunun ne yaptığı veya yapmadığı olarak detaylı yazılmalıdır</a:t>
            </a:r>
            <a:r>
              <a:rPr lang="tr-TR" dirty="0" smtClean="0"/>
              <a:t>.</a:t>
            </a:r>
          </a:p>
          <a:p>
            <a:pPr algn="just" defTabSz="268288"/>
            <a:endParaRPr lang="tr-TR" dirty="0" smtClean="0"/>
          </a:p>
          <a:p>
            <a:pPr algn="just" defTabSz="268288"/>
            <a:r>
              <a:rPr lang="tr-TR" dirty="0" smtClean="0"/>
              <a:t>İhlal </a:t>
            </a:r>
            <a:r>
              <a:rPr lang="tr-TR" dirty="0"/>
              <a:t>gözlemlendiğinde karar hakemi yarış bitiminde başhakeme direk olarak bilgi vermelidir. Kural ihlali kendi görüşlerinizi içermelidir başkalarının görüşleri göze alınmamalıdır</a:t>
            </a:r>
            <a:r>
              <a:rPr lang="tr-TR" dirty="0" smtClean="0"/>
              <a:t>.</a:t>
            </a:r>
          </a:p>
          <a:p>
            <a:pPr algn="just" defTabSz="268288"/>
            <a:endParaRPr lang="tr-TR" dirty="0"/>
          </a:p>
          <a:p>
            <a:pPr algn="just" defTabSz="268288"/>
            <a:r>
              <a:rPr lang="tr-TR" dirty="0"/>
              <a:t>•	</a:t>
            </a:r>
            <a:r>
              <a:rPr lang="tr-TR" dirty="0">
                <a:solidFill>
                  <a:srgbClr val="FF0000"/>
                </a:solidFill>
              </a:rPr>
              <a:t>İHLALİ GÖRDÜĞÜNÜZDE NE OLDUĞUNU TAM OLARAK ONALAYIN VE AÇIKLAMA YAPMAK İÇİN HAZIR OLUN</a:t>
            </a:r>
            <a:r>
              <a:rPr lang="tr-TR" dirty="0" smtClean="0">
                <a:solidFill>
                  <a:srgbClr val="FF0000"/>
                </a:solidFill>
              </a:rPr>
              <a:t>.</a:t>
            </a:r>
          </a:p>
          <a:p>
            <a:pPr algn="just" defTabSz="268288"/>
            <a:endParaRPr lang="tr-TR" dirty="0"/>
          </a:p>
          <a:p>
            <a:pPr algn="just" defTabSz="268288"/>
            <a:r>
              <a:rPr lang="tr-TR" dirty="0"/>
              <a:t>•	Başhakemden gelebilecek sorulara hazır olun. Başhakem ihlali net bir şekilde açıklanması ister. Bu verilen diskalifiyenin kurallara uygun olmasını sağlar ve bir soruşturma esnasında başhakemin antrenöre net bir şekilde açıklama yapmasını sağlar.</a:t>
            </a:r>
          </a:p>
          <a:p>
            <a:endParaRPr lang="tr-TR" dirty="0"/>
          </a:p>
        </p:txBody>
      </p:sp>
      <p:pic>
        <p:nvPicPr>
          <p:cNvPr id="60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1547664" y="488557"/>
            <a:ext cx="5400600" cy="461665"/>
          </a:xfrm>
          <a:prstGeom prst="rect">
            <a:avLst/>
          </a:prstGeom>
        </p:spPr>
        <p:txBody>
          <a:bodyPr wrap="square">
            <a:spAutoFit/>
          </a:bodyPr>
          <a:lstStyle/>
          <a:p>
            <a:pPr algn="ctr" fontAlgn="base">
              <a:spcBef>
                <a:spcPct val="0"/>
              </a:spcBef>
              <a:spcAft>
                <a:spcPct val="0"/>
              </a:spcAft>
            </a:pPr>
            <a:r>
              <a:rPr lang="tr-TR"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DİSKALİFİYE</a:t>
            </a:r>
            <a:endParaRPr lang="tr-TR"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spTree>
    <p:extLst>
      <p:ext uri="{BB962C8B-B14F-4D97-AF65-F5344CB8AC3E}">
        <p14:creationId xmlns:p14="http://schemas.microsoft.com/office/powerpoint/2010/main" val="28049937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57</a:t>
            </a:fld>
            <a:endParaRPr lang="tr-TR" dirty="0"/>
          </a:p>
        </p:txBody>
      </p:sp>
      <p:pic>
        <p:nvPicPr>
          <p:cNvPr id="604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8"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1979712" y="211415"/>
            <a:ext cx="5400600" cy="369332"/>
          </a:xfrm>
          <a:prstGeom prst="rect">
            <a:avLst/>
          </a:prstGeom>
        </p:spPr>
        <p:txBody>
          <a:bodyPr wrap="square">
            <a:spAutoFit/>
          </a:bodyPr>
          <a:lstStyle/>
          <a:p>
            <a:pPr algn="ctr" fontAlgn="base">
              <a:spcBef>
                <a:spcPct val="0"/>
              </a:spcBef>
              <a:spcAft>
                <a:spcPct val="0"/>
              </a:spcAft>
            </a:pPr>
            <a:r>
              <a:rPr lang="tr-TR"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rPr>
              <a:t>DİSKALİFİYE KARTI</a:t>
            </a:r>
            <a:endParaRPr lang="tr-T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Arial"/>
            </a:endParaRPr>
          </a:p>
        </p:txBody>
      </p:sp>
      <p:pic>
        <p:nvPicPr>
          <p:cNvPr id="645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580747"/>
            <a:ext cx="3797578" cy="5989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0772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3194" y="0"/>
            <a:ext cx="90872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58</a:t>
            </a:fld>
            <a:endParaRPr lang="tr-TR" dirty="0"/>
          </a:p>
        </p:txBody>
      </p:sp>
      <p:sp>
        <p:nvSpPr>
          <p:cNvPr id="5" name="Dikdörtgen 4"/>
          <p:cNvSpPr/>
          <p:nvPr/>
        </p:nvSpPr>
        <p:spPr>
          <a:xfrm>
            <a:off x="107504" y="1196752"/>
            <a:ext cx="9024410" cy="5632311"/>
          </a:xfrm>
          <a:prstGeom prst="rect">
            <a:avLst/>
          </a:prstGeom>
        </p:spPr>
        <p:txBody>
          <a:bodyPr wrap="square">
            <a:spAutoFit/>
          </a:bodyPr>
          <a:lstStyle/>
          <a:p>
            <a:pPr algn="just">
              <a:tabLst>
                <a:tab pos="268288" algn="l"/>
              </a:tabLst>
            </a:pPr>
            <a:r>
              <a:rPr lang="tr-TR" dirty="0"/>
              <a:t>•	Başlangıç tarafındaki dönüş hakemi olarak ilgili yarışı tamamladıktan sonra gördüğünüz ihlal kurallarını başhakeme bildiriniz. Havuzun dönüş tarafındaki dönüş hakem olarak gördüğünüz ihlalleri yüzücü son tur dönüşünü yaptıktan </a:t>
            </a:r>
            <a:r>
              <a:rPr lang="tr-TR" dirty="0" smtClean="0"/>
              <a:t>sonra </a:t>
            </a:r>
            <a:r>
              <a:rPr lang="tr-TR" dirty="0"/>
              <a:t>başhakeme giderek </a:t>
            </a:r>
            <a:r>
              <a:rPr lang="tr-TR" dirty="0" smtClean="0"/>
              <a:t>bildirin</a:t>
            </a:r>
            <a:r>
              <a:rPr lang="tr-TR" dirty="0"/>
              <a:t>. Elinizde bekleyen bir ihlal olmamasına dikkat edin Bu bayrak çıkışları için özellikle önemlidir. Bekleyen bildirilmemiş bir ihlal diğer yüzücülerin dikkatini dağıtabilir</a:t>
            </a:r>
            <a:r>
              <a:rPr lang="tr-TR" dirty="0" smtClean="0"/>
              <a:t>.</a:t>
            </a:r>
          </a:p>
          <a:p>
            <a:pPr algn="just">
              <a:tabLst>
                <a:tab pos="268288" algn="l"/>
              </a:tabLst>
            </a:pPr>
            <a:endParaRPr lang="tr-TR" dirty="0"/>
          </a:p>
          <a:p>
            <a:pPr algn="just">
              <a:tabLst>
                <a:tab pos="268288" algn="l"/>
              </a:tabLst>
            </a:pPr>
            <a:r>
              <a:rPr lang="tr-TR" dirty="0"/>
              <a:t>•	Eğer bir ihlali yüzücüye bildirmeniz gerekirse lütfen tavsiyelerde veya nasıl düzeltilebileceği konusunda antrenör rolü üstlenmeyin sadece basitçe bildirimi yapın. İhlal yüzücüye bildirilmeden önce başhakem tarafından onaylanmalıdır</a:t>
            </a:r>
            <a:r>
              <a:rPr lang="tr-TR" dirty="0" smtClean="0"/>
              <a:t>.</a:t>
            </a:r>
          </a:p>
          <a:p>
            <a:pPr algn="just">
              <a:tabLst>
                <a:tab pos="268288" algn="l"/>
              </a:tabLst>
            </a:pPr>
            <a:endParaRPr lang="tr-TR" dirty="0" smtClean="0"/>
          </a:p>
          <a:p>
            <a:pPr algn="just">
              <a:tabLst>
                <a:tab pos="268288" algn="l"/>
              </a:tabLst>
            </a:pPr>
            <a:r>
              <a:rPr lang="tr-TR" dirty="0"/>
              <a:t>•	</a:t>
            </a:r>
            <a:r>
              <a:rPr lang="tr-TR" dirty="0">
                <a:solidFill>
                  <a:srgbClr val="FF0000"/>
                </a:solidFill>
              </a:rPr>
              <a:t>Unutmayın “kötü stil veya kötü kol çekme” kural dışı değildir</a:t>
            </a:r>
            <a:r>
              <a:rPr lang="tr-TR" dirty="0" smtClean="0">
                <a:solidFill>
                  <a:srgbClr val="FF0000"/>
                </a:solidFill>
              </a:rPr>
              <a:t>.</a:t>
            </a:r>
          </a:p>
          <a:p>
            <a:pPr algn="just">
              <a:tabLst>
                <a:tab pos="268288" algn="l"/>
              </a:tabLst>
            </a:pPr>
            <a:endParaRPr lang="tr-TR" dirty="0"/>
          </a:p>
          <a:p>
            <a:pPr algn="just">
              <a:tabLst>
                <a:tab pos="268288" algn="l"/>
              </a:tabLst>
            </a:pPr>
            <a:r>
              <a:rPr lang="tr-TR" dirty="0"/>
              <a:t>•	Aşırı saldırgan olmayın. </a:t>
            </a:r>
            <a:r>
              <a:rPr lang="tr-TR" dirty="0" smtClean="0"/>
              <a:t>Siz </a:t>
            </a:r>
            <a:r>
              <a:rPr lang="tr-TR" dirty="0"/>
              <a:t>müsabaka kurallarını ve stil kurallarını uyguluyorsunuz. </a:t>
            </a:r>
            <a:r>
              <a:rPr lang="tr-TR" dirty="0" smtClean="0"/>
              <a:t>Size </a:t>
            </a:r>
            <a:r>
              <a:rPr lang="tr-TR" dirty="0"/>
              <a:t>müsabakanın bütünlüğünü sağlamak için belli bir sayıda karar vermeniz gibi bir kota uygulanmamaktadır</a:t>
            </a:r>
            <a:r>
              <a:rPr lang="tr-TR" dirty="0" smtClean="0"/>
              <a:t>.</a:t>
            </a:r>
          </a:p>
          <a:p>
            <a:pPr algn="just">
              <a:tabLst>
                <a:tab pos="268288" algn="l"/>
              </a:tabLst>
            </a:pPr>
            <a:endParaRPr lang="tr-TR" dirty="0"/>
          </a:p>
          <a:p>
            <a:pPr algn="just">
              <a:tabLst>
                <a:tab pos="268288" algn="l"/>
              </a:tabLst>
            </a:pPr>
            <a:r>
              <a:rPr lang="tr-TR" dirty="0"/>
              <a:t>•	Bildirim yapmadan önce bir ihlali gördüğünüzden emin olun; unutmayın herzaman şüphenin iyi tarafı yüzücü lehine verilir.</a:t>
            </a:r>
          </a:p>
          <a:p>
            <a:endParaRPr lang="tr-TR" dirty="0"/>
          </a:p>
        </p:txBody>
      </p:sp>
      <p:pic>
        <p:nvPicPr>
          <p:cNvPr id="624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67424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4229" y="-11151"/>
            <a:ext cx="919871" cy="91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59</a:t>
            </a:fld>
            <a:endParaRPr lang="tr-TR" dirty="0"/>
          </a:p>
        </p:txBody>
      </p:sp>
      <p:sp>
        <p:nvSpPr>
          <p:cNvPr id="5" name="Dikdörtgen 4"/>
          <p:cNvSpPr/>
          <p:nvPr/>
        </p:nvSpPr>
        <p:spPr>
          <a:xfrm>
            <a:off x="3131840" y="662147"/>
            <a:ext cx="2861617" cy="400110"/>
          </a:xfrm>
          <a:prstGeom prst="rect">
            <a:avLst/>
          </a:prstGeom>
        </p:spPr>
        <p:txBody>
          <a:bodyPr wrap="none">
            <a:spAutoFit/>
          </a:bodyPr>
          <a:lstStyle/>
          <a:p>
            <a:r>
              <a:rPr lang="tr-TR" sz="2000" dirty="0" smtClean="0">
                <a:solidFill>
                  <a:srgbClr val="FF0000"/>
                </a:solidFill>
              </a:rPr>
              <a:t>YARIŞ_GÖREVİ_ </a:t>
            </a:r>
            <a:r>
              <a:rPr lang="tr-TR" sz="2000" dirty="0">
                <a:solidFill>
                  <a:srgbClr val="FF0000"/>
                </a:solidFill>
              </a:rPr>
              <a:t>ZAMANI</a:t>
            </a:r>
          </a:p>
        </p:txBody>
      </p:sp>
      <p:sp>
        <p:nvSpPr>
          <p:cNvPr id="6" name="Dikdörtgen 5"/>
          <p:cNvSpPr/>
          <p:nvPr/>
        </p:nvSpPr>
        <p:spPr>
          <a:xfrm>
            <a:off x="179512" y="1124744"/>
            <a:ext cx="8964488" cy="5632311"/>
          </a:xfrm>
          <a:prstGeom prst="rect">
            <a:avLst/>
          </a:prstGeom>
        </p:spPr>
        <p:txBody>
          <a:bodyPr wrap="square">
            <a:spAutoFit/>
          </a:bodyPr>
          <a:lstStyle/>
          <a:p>
            <a:pPr algn="just">
              <a:tabLst>
                <a:tab pos="268288" algn="l"/>
              </a:tabLst>
            </a:pPr>
            <a:r>
              <a:rPr lang="tr-TR" dirty="0"/>
              <a:t>•	Hakem odasının nerede olduğunu öğrenin ve yerinize varın-ve geldiğinizi görevli kişiye bildirin.</a:t>
            </a:r>
          </a:p>
          <a:p>
            <a:pPr algn="just">
              <a:tabLst>
                <a:tab pos="268288" algn="l"/>
              </a:tabLst>
            </a:pPr>
            <a:r>
              <a:rPr lang="tr-TR" dirty="0"/>
              <a:t>•	Hakem toplantısına katılın</a:t>
            </a:r>
            <a:r>
              <a:rPr lang="tr-TR" dirty="0" smtClean="0"/>
              <a:t>. Size </a:t>
            </a:r>
            <a:r>
              <a:rPr lang="tr-TR" dirty="0"/>
              <a:t>müsabaka ile ilgili </a:t>
            </a:r>
            <a:r>
              <a:rPr lang="tr-TR" dirty="0" smtClean="0"/>
              <a:t>bilgiler </a:t>
            </a:r>
            <a:r>
              <a:rPr lang="tr-TR" dirty="0"/>
              <a:t>ve </a:t>
            </a:r>
            <a:r>
              <a:rPr lang="tr-TR" dirty="0" smtClean="0"/>
              <a:t>sorumluluklarınız </a:t>
            </a:r>
            <a:r>
              <a:rPr lang="tr-TR" dirty="0"/>
              <a:t>bildirilecektir</a:t>
            </a:r>
            <a:r>
              <a:rPr lang="tr-TR" dirty="0" smtClean="0"/>
              <a:t>. Eğer </a:t>
            </a:r>
            <a:r>
              <a:rPr lang="tr-TR" dirty="0"/>
              <a:t>tam anlamadıysanız lütfen başhakeme müracat ediniz</a:t>
            </a:r>
            <a:r>
              <a:rPr lang="tr-TR" dirty="0" smtClean="0"/>
              <a:t>. Masterlar </a:t>
            </a:r>
            <a:r>
              <a:rPr lang="tr-TR" dirty="0"/>
              <a:t>müsabakalarında görevli iseniz bazı değişiklikler olabilir .</a:t>
            </a:r>
          </a:p>
          <a:p>
            <a:pPr algn="just">
              <a:tabLst>
                <a:tab pos="268288" algn="l"/>
              </a:tabLst>
            </a:pPr>
            <a:r>
              <a:rPr lang="tr-TR" dirty="0"/>
              <a:t>•	Dönüş hakemi olarak zamanlama veya birden fazla kulvardan sorumlu olarak atanabilirsiniz. Seansın bayrak yarışları ve uzun mesafe yarışlar </a:t>
            </a:r>
            <a:r>
              <a:rPr lang="tr-TR" dirty="0" smtClean="0"/>
              <a:t>içerebileceğinden </a:t>
            </a:r>
            <a:r>
              <a:rPr lang="tr-TR" dirty="0"/>
              <a:t>ötürü çeşitli sorumluluklarınız olacağını bilin</a:t>
            </a:r>
          </a:p>
          <a:p>
            <a:pPr algn="just">
              <a:tabLst>
                <a:tab pos="268288" algn="l"/>
              </a:tabLst>
            </a:pPr>
            <a:r>
              <a:rPr lang="tr-TR" dirty="0"/>
              <a:t>•	Eğer karar hakemi iseniz </a:t>
            </a:r>
            <a:r>
              <a:rPr lang="tr-TR" dirty="0" smtClean="0"/>
              <a:t>15 m işaretinin </a:t>
            </a:r>
            <a:r>
              <a:rPr lang="tr-TR" dirty="0"/>
              <a:t>havuzun başlangıç ve dönüşte nerede olduğunu belirleyin</a:t>
            </a:r>
            <a:r>
              <a:rPr lang="tr-TR" dirty="0" smtClean="0"/>
              <a:t>.</a:t>
            </a:r>
          </a:p>
          <a:p>
            <a:pPr algn="just">
              <a:tabLst>
                <a:tab pos="268288" algn="l"/>
              </a:tabLst>
            </a:pPr>
            <a:r>
              <a:rPr lang="tr-TR" dirty="0"/>
              <a:t>•	Profesyonel düşünün ve dikkatli olun. </a:t>
            </a:r>
            <a:r>
              <a:rPr lang="tr-TR" dirty="0" smtClean="0"/>
              <a:t>Dönüş, vakit hakemleri </a:t>
            </a:r>
            <a:r>
              <a:rPr lang="tr-TR" dirty="0"/>
              <a:t>ve karar hakemleri havuz güvertesinde en çok dikkatin üzerlerinde olduğu kişilerdir. Eğer yerinizde değilseniz ve gerekli dikkati müsabakaya göstermiyorsanız bu yüzücüler, antrenörler ve seyircilerin dikkatini çekecektir.</a:t>
            </a:r>
          </a:p>
          <a:p>
            <a:pPr algn="just">
              <a:tabLst>
                <a:tab pos="268288" algn="l"/>
              </a:tabLst>
            </a:pPr>
            <a:r>
              <a:rPr lang="tr-TR" dirty="0"/>
              <a:t>•	Roller ve kuralları öğreniyorsunuz, her zaman diğer karar ve dönüş hakemlerine ve daha tecrübeli diğer hakemlere sorular sorunuz.</a:t>
            </a:r>
          </a:p>
          <a:p>
            <a:pPr algn="just">
              <a:tabLst>
                <a:tab pos="268288" algn="l"/>
              </a:tabLst>
            </a:pPr>
            <a:r>
              <a:rPr lang="tr-TR" dirty="0"/>
              <a:t>•	Eğer yapılıyorsa seans sonu değerlendrme toplantısına katılın. Ve deneyimlerinizi ve gördüklerinizi paylaşın.</a:t>
            </a:r>
          </a:p>
          <a:p>
            <a:pPr algn="just">
              <a:tabLst>
                <a:tab pos="268288" algn="l"/>
              </a:tabLst>
            </a:pPr>
            <a:r>
              <a:rPr lang="tr-TR" dirty="0"/>
              <a:t>•	Kafanızda sorular oluşturabilecek Gözlemlediğiniz özel stiller dönüşler v.b. gibi şeyleri grubunuz ile </a:t>
            </a:r>
            <a:r>
              <a:rPr lang="tr-TR" dirty="0" smtClean="0"/>
              <a:t>paylaşın</a:t>
            </a:r>
            <a:endParaRPr lang="tr-TR" dirty="0"/>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878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72400" y="0"/>
            <a:ext cx="959514" cy="95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6196" tIns="36501" rIns="91440" bIns="0" numCol="1" anchor="ctr" anchorCtr="0" compatLnSpc="1">
            <a:prstTxWarp prst="textNoShape">
              <a:avLst/>
            </a:prstTxWarp>
            <a:spAutoFit/>
          </a:bodyPr>
          <a:lstStyle/>
          <a:p>
            <a:endParaRPr lang="tr-TR" dirty="0"/>
          </a:p>
        </p:txBody>
      </p:sp>
      <p:pic>
        <p:nvPicPr>
          <p:cNvPr id="3075" name="ima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3563" y="0"/>
            <a:ext cx="1025525" cy="16144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0" y="57091"/>
            <a:ext cx="184731"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altLang="tr-TR" sz="2800" b="1"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6196" tIns="36501" rIns="91440" bIns="0" numCol="1" anchor="ctr" anchorCtr="0" compatLnSpc="1">
            <a:prstTxWarp prst="textNoShape">
              <a:avLst/>
            </a:prstTxWarp>
            <a:spAutoFit/>
          </a:bodyPr>
          <a:lstStyle/>
          <a:p>
            <a:endParaRPr lang="tr-TR" dirty="0"/>
          </a:p>
        </p:txBody>
      </p:sp>
      <p:pic>
        <p:nvPicPr>
          <p:cNvPr id="3078" name="imag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3563" y="0"/>
            <a:ext cx="1025525" cy="16144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455657" y="57090"/>
            <a:ext cx="759633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tr-TR" sz="2800" b="1" i="0" u="none" strike="noStrike" cap="none" normalizeH="0" baseline="0" dirty="0" smtClean="0">
                <a:ln>
                  <a:noFill/>
                </a:ln>
                <a:solidFill>
                  <a:schemeClr val="bg2">
                    <a:lumMod val="25000"/>
                  </a:schemeClr>
                </a:solidFill>
                <a:effectLst/>
                <a:latin typeface="Arial" pitchFamily="34" charset="0"/>
                <a:ea typeface="Arial" pitchFamily="34" charset="0"/>
                <a:cs typeface="Arial" pitchFamily="34" charset="0"/>
              </a:rPr>
              <a:t>ANAHTAR KELİMELER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tr-TR" sz="1800" b="0" i="0" u="none" strike="noStrike" cap="none" normalizeH="0" baseline="0" dirty="0" smtClean="0">
              <a:ln>
                <a:noFill/>
              </a:ln>
              <a:solidFill>
                <a:schemeClr val="bg2">
                  <a:lumMod val="25000"/>
                </a:schemeClr>
              </a:solidFill>
              <a:effectLst/>
              <a:latin typeface="Arial" pitchFamily="34" charset="0"/>
              <a:cs typeface="Arial" pitchFamily="34" charset="0"/>
            </a:endParaRPr>
          </a:p>
        </p:txBody>
      </p:sp>
      <p:sp>
        <p:nvSpPr>
          <p:cNvPr id="7" name="Dikdörtgen 6"/>
          <p:cNvSpPr/>
          <p:nvPr/>
        </p:nvSpPr>
        <p:spPr>
          <a:xfrm>
            <a:off x="-1" y="764705"/>
            <a:ext cx="9036497" cy="2862322"/>
          </a:xfrm>
          <a:prstGeom prst="rect">
            <a:avLst/>
          </a:prstGeom>
        </p:spPr>
        <p:txBody>
          <a:bodyPr wrap="square">
            <a:spAutoFit/>
          </a:bodyPr>
          <a:lstStyle/>
          <a:p>
            <a:pPr algn="just"/>
            <a:r>
              <a:rPr lang="tr-TR" dirty="0" smtClean="0"/>
              <a:t>•</a:t>
            </a:r>
            <a:r>
              <a:rPr lang="tr-TR" sz="2000" dirty="0" smtClean="0"/>
              <a:t>Uzun Kulvar – </a:t>
            </a:r>
            <a:r>
              <a:rPr lang="tr-TR" sz="2000" dirty="0" smtClean="0">
                <a:solidFill>
                  <a:srgbClr val="FF0000"/>
                </a:solidFill>
              </a:rPr>
              <a:t>50m havuzlarda yapılan müsabakalardır. </a:t>
            </a:r>
          </a:p>
          <a:p>
            <a:pPr algn="just"/>
            <a:endParaRPr lang="tr-TR" sz="2000" dirty="0" smtClean="0">
              <a:solidFill>
                <a:srgbClr val="FF0000"/>
              </a:solidFill>
            </a:endParaRPr>
          </a:p>
          <a:p>
            <a:pPr algn="just"/>
            <a:r>
              <a:rPr lang="tr-TR" sz="2000" dirty="0" smtClean="0"/>
              <a:t>•Kısa Kulvar– </a:t>
            </a:r>
            <a:r>
              <a:rPr lang="tr-TR" sz="2000" dirty="0" smtClean="0">
                <a:solidFill>
                  <a:srgbClr val="FF0000"/>
                </a:solidFill>
              </a:rPr>
              <a:t>25m havuzlarda yapılan müsabakalardır.</a:t>
            </a:r>
          </a:p>
          <a:p>
            <a:pPr algn="just"/>
            <a:endParaRPr lang="tr-TR" sz="2000" dirty="0" smtClean="0">
              <a:solidFill>
                <a:srgbClr val="FF0000"/>
              </a:solidFill>
            </a:endParaRPr>
          </a:p>
          <a:p>
            <a:pPr algn="just"/>
            <a:r>
              <a:rPr lang="tr-TR" sz="2000" dirty="0" smtClean="0"/>
              <a:t>•Seans – </a:t>
            </a:r>
            <a:r>
              <a:rPr lang="tr-TR" sz="2000" dirty="0" smtClean="0">
                <a:solidFill>
                  <a:srgbClr val="FF0000"/>
                </a:solidFill>
              </a:rPr>
              <a:t>Yüzücüler için genellikle 4,5 saatten fazla sürmeyen çeşitli stil ve mesafelerden oluşan müsabaka programı.</a:t>
            </a:r>
          </a:p>
          <a:p>
            <a:pPr algn="just"/>
            <a:endParaRPr lang="tr-TR" sz="2000" dirty="0" smtClean="0">
              <a:solidFill>
                <a:srgbClr val="FF0000"/>
              </a:solidFill>
            </a:endParaRPr>
          </a:p>
          <a:p>
            <a:pPr algn="just"/>
            <a:r>
              <a:rPr lang="tr-TR" sz="2000" dirty="0" smtClean="0"/>
              <a:t>•Isınma – </a:t>
            </a:r>
            <a:r>
              <a:rPr lang="tr-TR" sz="2000" dirty="0" smtClean="0">
                <a:solidFill>
                  <a:srgbClr val="FF0000"/>
                </a:solidFill>
              </a:rPr>
              <a:t>Seans başlamadan önce yüzücülerin müsabaka için yarışma havuzunda yaptıkları antrenman.</a:t>
            </a:r>
            <a:endParaRPr lang="tr-TR" sz="2000" dirty="0">
              <a:solidFill>
                <a:srgbClr val="FF0000"/>
              </a:solidFill>
            </a:endParaRPr>
          </a:p>
        </p:txBody>
      </p:sp>
      <p:pic>
        <p:nvPicPr>
          <p:cNvPr id="12" name="image8.jpeg"/>
          <p:cNvPicPr/>
          <p:nvPr/>
        </p:nvPicPr>
        <p:blipFill>
          <a:blip r:embed="rId5" cstate="print"/>
          <a:stretch>
            <a:fillRect/>
          </a:stretch>
        </p:blipFill>
        <p:spPr>
          <a:xfrm>
            <a:off x="323529" y="3934804"/>
            <a:ext cx="3672407" cy="2520280"/>
          </a:xfrm>
          <a:prstGeom prst="rect">
            <a:avLst/>
          </a:prstGeom>
        </p:spPr>
      </p:pic>
      <p:pic>
        <p:nvPicPr>
          <p:cNvPr id="13" name="image9.jpeg"/>
          <p:cNvPicPr/>
          <p:nvPr/>
        </p:nvPicPr>
        <p:blipFill>
          <a:blip r:embed="rId6" cstate="print"/>
          <a:stretch>
            <a:fillRect/>
          </a:stretch>
        </p:blipFill>
        <p:spPr>
          <a:xfrm>
            <a:off x="4908431" y="4089565"/>
            <a:ext cx="3096344" cy="2210757"/>
          </a:xfrm>
          <a:prstGeom prst="rect">
            <a:avLst/>
          </a:prstGeom>
        </p:spPr>
      </p:pic>
      <p:sp>
        <p:nvSpPr>
          <p:cNvPr id="8" name="Veri Yer Tutucusu 7"/>
          <p:cNvSpPr>
            <a:spLocks noGrp="1"/>
          </p:cNvSpPr>
          <p:nvPr>
            <p:ph type="dt" sz="half" idx="10"/>
          </p:nvPr>
        </p:nvSpPr>
        <p:spPr/>
        <p:txBody>
          <a:bodyPr/>
          <a:lstStyle/>
          <a:p>
            <a:fld id="{F51808F0-39F8-432C-9AD3-B944040938B3}" type="datetime1">
              <a:rPr lang="tr-TR" smtClean="0"/>
              <a:t>3.09.2019</a:t>
            </a:fld>
            <a:endParaRPr lang="tr-TR" dirty="0"/>
          </a:p>
        </p:txBody>
      </p:sp>
      <p:sp>
        <p:nvSpPr>
          <p:cNvPr id="9" name="Slayt Numarası Yer Tutucusu 8"/>
          <p:cNvSpPr>
            <a:spLocks noGrp="1"/>
          </p:cNvSpPr>
          <p:nvPr>
            <p:ph type="sldNum" sz="quarter" idx="12"/>
          </p:nvPr>
        </p:nvSpPr>
        <p:spPr/>
        <p:txBody>
          <a:bodyPr/>
          <a:lstStyle/>
          <a:p>
            <a:fld id="{1A02F958-9DDF-4FAA-8BFF-0F198BE09CF1}" type="slidenum">
              <a:rPr lang="tr-TR" smtClean="0"/>
              <a:t>6</a:t>
            </a:fld>
            <a:endParaRPr lang="tr-TR" dirty="0"/>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9023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4229" y="-11151"/>
            <a:ext cx="919871" cy="91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60</a:t>
            </a:fld>
            <a:endParaRPr lang="tr-TR" dirty="0"/>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0" y="954596"/>
            <a:ext cx="9036496" cy="1261884"/>
          </a:xfrm>
          <a:prstGeom prst="rect">
            <a:avLst/>
          </a:prstGeom>
          <a:noFill/>
        </p:spPr>
        <p:txBody>
          <a:bodyPr wrap="square" rtlCol="0">
            <a:spAutoFit/>
          </a:bodyPr>
          <a:lstStyle/>
          <a:p>
            <a:pPr algn="just">
              <a:defRPr/>
            </a:pPr>
            <a:r>
              <a:rPr lang="tr-TR" sz="2800" dirty="0" smtClean="0">
                <a:latin typeface="Calibri"/>
              </a:rPr>
              <a:t>Hakemlerin Kıyafetleri; </a:t>
            </a:r>
            <a:r>
              <a:rPr lang="tr-TR" sz="2400" dirty="0" smtClean="0">
                <a:latin typeface="Calibri"/>
              </a:rPr>
              <a:t>Beyaz pantolon/etek, beyaz polo yaka tişört federasyon armalı, beyaz ayakkabı, kemer ve çoraptır. Ancak; bazı yarışlarda Federasyon değişik renkte kıyafet kullanılmasını isteyebilir.</a:t>
            </a:r>
            <a:endParaRPr lang="tr-TR" sz="2400" dirty="0">
              <a:latin typeface="Calibri"/>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 y="2204864"/>
            <a:ext cx="3017837"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2951" y="2328664"/>
            <a:ext cx="16764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3004" y="2216480"/>
            <a:ext cx="1682246" cy="174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4690" y="2193602"/>
            <a:ext cx="1509474" cy="178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5880" y="4221088"/>
            <a:ext cx="4556973" cy="2529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2857169" y="37489"/>
            <a:ext cx="3385542" cy="523220"/>
          </a:xfrm>
          <a:prstGeom prst="rect">
            <a:avLst/>
          </a:prstGeom>
        </p:spPr>
        <p:txBody>
          <a:bodyPr wrap="none">
            <a:spAutoFit/>
          </a:bodyPr>
          <a:lstStyle/>
          <a:p>
            <a:r>
              <a:rPr lang="tr-TR" sz="2800" dirty="0">
                <a:solidFill>
                  <a:srgbClr val="FF0000"/>
                </a:solidFill>
                <a:latin typeface="Calibri"/>
              </a:rPr>
              <a:t>Hakemlerin Kıyafetleri</a:t>
            </a:r>
            <a:endParaRPr lang="tr-TR" dirty="0">
              <a:solidFill>
                <a:srgbClr val="FF0000"/>
              </a:solidFill>
            </a:endParaRPr>
          </a:p>
        </p:txBody>
      </p:sp>
      <p:sp>
        <p:nvSpPr>
          <p:cNvPr id="15" name="Metin kutusu 14"/>
          <p:cNvSpPr txBox="1"/>
          <p:nvPr/>
        </p:nvSpPr>
        <p:spPr>
          <a:xfrm>
            <a:off x="3759442" y="530553"/>
            <a:ext cx="1253869" cy="523220"/>
          </a:xfrm>
          <a:prstGeom prst="rect">
            <a:avLst/>
          </a:prstGeom>
          <a:noFill/>
        </p:spPr>
        <p:txBody>
          <a:bodyPr wrap="none" rtlCol="0">
            <a:spAutoFit/>
          </a:bodyPr>
          <a:lstStyle/>
          <a:p>
            <a:r>
              <a:rPr lang="tr-TR" sz="2800" b="1" dirty="0" smtClean="0">
                <a:solidFill>
                  <a:srgbClr val="FF0000"/>
                </a:solidFill>
              </a:rPr>
              <a:t>ERKEK</a:t>
            </a:r>
            <a:endParaRPr lang="tr-TR" sz="2800" b="1" dirty="0">
              <a:solidFill>
                <a:srgbClr val="FF0000"/>
              </a:solidFill>
            </a:endParaRPr>
          </a:p>
        </p:txBody>
      </p:sp>
    </p:spTree>
    <p:extLst>
      <p:ext uri="{BB962C8B-B14F-4D97-AF65-F5344CB8AC3E}">
        <p14:creationId xmlns:p14="http://schemas.microsoft.com/office/powerpoint/2010/main" val="24072975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4229" y="-11151"/>
            <a:ext cx="919871" cy="91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61</a:t>
            </a:fld>
            <a:endParaRPr lang="tr-TR" dirty="0"/>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2843808" y="134471"/>
            <a:ext cx="4476610" cy="523220"/>
          </a:xfrm>
          <a:prstGeom prst="rect">
            <a:avLst/>
          </a:prstGeom>
        </p:spPr>
        <p:txBody>
          <a:bodyPr wrap="none">
            <a:spAutoFit/>
          </a:bodyPr>
          <a:lstStyle/>
          <a:p>
            <a:r>
              <a:rPr lang="tr-TR" sz="2800" dirty="0">
                <a:solidFill>
                  <a:srgbClr val="FF0000"/>
                </a:solidFill>
                <a:latin typeface="Calibri"/>
              </a:rPr>
              <a:t>Hakemlerin </a:t>
            </a:r>
            <a:r>
              <a:rPr lang="tr-TR" sz="2800" dirty="0" smtClean="0">
                <a:solidFill>
                  <a:srgbClr val="FF0000"/>
                </a:solidFill>
                <a:latin typeface="Calibri"/>
              </a:rPr>
              <a:t>Kıyafetleri-devam</a:t>
            </a:r>
            <a:endParaRPr lang="tr-TR" dirty="0">
              <a:solidFill>
                <a:srgbClr val="FF0000"/>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7603" y="1290076"/>
            <a:ext cx="2006397" cy="280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920" y="1290076"/>
            <a:ext cx="3219044" cy="321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280" y="1290076"/>
            <a:ext cx="3548063"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4725143"/>
            <a:ext cx="8418513"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Metin kutusu 13"/>
          <p:cNvSpPr txBox="1"/>
          <p:nvPr/>
        </p:nvSpPr>
        <p:spPr>
          <a:xfrm>
            <a:off x="4013636" y="647110"/>
            <a:ext cx="1249060" cy="523220"/>
          </a:xfrm>
          <a:prstGeom prst="rect">
            <a:avLst/>
          </a:prstGeom>
          <a:noFill/>
        </p:spPr>
        <p:txBody>
          <a:bodyPr wrap="none" rtlCol="0">
            <a:spAutoFit/>
          </a:bodyPr>
          <a:lstStyle/>
          <a:p>
            <a:r>
              <a:rPr lang="tr-TR" sz="2800" b="1" dirty="0" smtClean="0">
                <a:solidFill>
                  <a:srgbClr val="FF0000"/>
                </a:solidFill>
              </a:rPr>
              <a:t>BAYAN</a:t>
            </a:r>
            <a:endParaRPr lang="tr-TR" sz="2800" b="1" dirty="0">
              <a:solidFill>
                <a:srgbClr val="FF0000"/>
              </a:solidFill>
            </a:endParaRPr>
          </a:p>
        </p:txBody>
      </p:sp>
    </p:spTree>
    <p:extLst>
      <p:ext uri="{BB962C8B-B14F-4D97-AF65-F5344CB8AC3E}">
        <p14:creationId xmlns:p14="http://schemas.microsoft.com/office/powerpoint/2010/main" val="9928267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4229" y="-11151"/>
            <a:ext cx="919871" cy="91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62</a:t>
            </a:fld>
            <a:endParaRPr lang="tr-TR" dirty="0"/>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395536" y="1340768"/>
            <a:ext cx="8144612" cy="4401205"/>
          </a:xfrm>
          <a:prstGeom prst="rect">
            <a:avLst/>
          </a:prstGeom>
        </p:spPr>
        <p:txBody>
          <a:bodyPr wrap="square">
            <a:spAutoFit/>
          </a:bodyPr>
          <a:lstStyle/>
          <a:p>
            <a:pPr lvl="0" algn="ctr"/>
            <a:r>
              <a:rPr lang="tr-TR" sz="2800" b="1" dirty="0">
                <a:solidFill>
                  <a:srgbClr val="FF0000"/>
                </a:solidFill>
                <a:latin typeface="Arial" panose="020B0604020202020204" pitchFamily="34" charset="0"/>
              </a:rPr>
              <a:t>BAŞ ÜSTÜ ÇIKIŞ</a:t>
            </a:r>
          </a:p>
          <a:p>
            <a:pPr lvl="0"/>
            <a:endParaRPr lang="tr-TR" sz="2800" b="1" u="sng" dirty="0">
              <a:solidFill>
                <a:srgbClr val="FF0000"/>
              </a:solidFill>
              <a:latin typeface="Arial" panose="020B0604020202020204" pitchFamily="34" charset="0"/>
            </a:endParaRPr>
          </a:p>
          <a:p>
            <a:pPr lvl="0" algn="just"/>
            <a:r>
              <a:rPr lang="tr-TR" sz="2800" dirty="0">
                <a:solidFill>
                  <a:srgbClr val="FF0000"/>
                </a:solidFill>
                <a:latin typeface="Arial" panose="020B0604020202020204" pitchFamily="34" charset="0"/>
              </a:rPr>
              <a:t>Ülkemizde ve yurt dışında bazı yüzme müsabakalarının (özellikle katılımın çok olduğu) bazılarında «baş üstü» diye adlandırılan çıkış şekli uygulanmaktadır.</a:t>
            </a:r>
          </a:p>
          <a:p>
            <a:pPr lvl="0" algn="just"/>
            <a:endParaRPr lang="tr-TR" sz="2800" dirty="0">
              <a:solidFill>
                <a:srgbClr val="FF0000"/>
              </a:solidFill>
              <a:latin typeface="Arial" panose="020B0604020202020204" pitchFamily="34" charset="0"/>
            </a:endParaRPr>
          </a:p>
          <a:p>
            <a:pPr lvl="0" algn="just"/>
            <a:r>
              <a:rPr lang="tr-TR" sz="2800" dirty="0">
                <a:solidFill>
                  <a:srgbClr val="FF0000"/>
                </a:solidFill>
                <a:latin typeface="Arial" panose="020B0604020202020204" pitchFamily="34" charset="0"/>
              </a:rPr>
              <a:t>Baş üstü ifadesi ile; çoklu serisi olan bir stilde 1. seride yüzen sporcu henüz havuzu terk etmeden 2. serinin çıkışının verilmesidir.</a:t>
            </a:r>
          </a:p>
        </p:txBody>
      </p:sp>
    </p:spTree>
    <p:extLst>
      <p:ext uri="{BB962C8B-B14F-4D97-AF65-F5344CB8AC3E}">
        <p14:creationId xmlns:p14="http://schemas.microsoft.com/office/powerpoint/2010/main" val="29861889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4229" y="-11151"/>
            <a:ext cx="919871" cy="91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63</a:t>
            </a:fld>
            <a:endParaRPr lang="tr-TR" dirty="0"/>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C:\Users\CASPER\Desktop\Hakem_kursu_materyalleri_2017\4881309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6517" y="3114450"/>
            <a:ext cx="4721987" cy="37132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CASPER\Desktop\Hakem_kursu_materyalleri_2017\48813098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80728"/>
            <a:ext cx="4386517" cy="3534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6979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24229" y="-11151"/>
            <a:ext cx="919871" cy="919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64</a:t>
            </a:fld>
            <a:endParaRPr lang="tr-TR" dirty="0"/>
          </a:p>
        </p:txBody>
      </p:sp>
      <p:pic>
        <p:nvPicPr>
          <p:cNvPr id="614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8" y="1070545"/>
            <a:ext cx="9117182" cy="586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235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151186" y="0"/>
            <a:ext cx="980728" cy="980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65</a:t>
            </a:fld>
            <a:endParaRPr lang="tr-TR" dirty="0"/>
          </a:p>
        </p:txBody>
      </p:sp>
      <p:sp>
        <p:nvSpPr>
          <p:cNvPr id="5" name="Dikdörtgen 4"/>
          <p:cNvSpPr/>
          <p:nvPr/>
        </p:nvSpPr>
        <p:spPr>
          <a:xfrm>
            <a:off x="35496" y="1052736"/>
            <a:ext cx="9001000" cy="4536504"/>
          </a:xfrm>
          <a:prstGeom prst="rect">
            <a:avLst/>
          </a:prstGeom>
        </p:spPr>
        <p:txBody>
          <a:bodyPr wrap="square">
            <a:spAutoFit/>
          </a:bodyPr>
          <a:lstStyle/>
          <a:p>
            <a:pPr marL="457200" indent="-457200" algn="just">
              <a:buFont typeface="Wingdings" panose="05000000000000000000" pitchFamily="2" charset="2"/>
              <a:buChar char="Ø"/>
            </a:pPr>
            <a:r>
              <a:rPr lang="tr-TR" sz="2800" dirty="0" smtClean="0"/>
              <a:t>Her </a:t>
            </a:r>
            <a:r>
              <a:rPr lang="tr-TR" sz="2800" dirty="0"/>
              <a:t>zaman tek başınıza olun</a:t>
            </a:r>
            <a:r>
              <a:rPr lang="tr-TR" sz="2800" dirty="0" smtClean="0"/>
              <a:t>. Etkilenmeyin.</a:t>
            </a:r>
          </a:p>
          <a:p>
            <a:pPr marL="457200" indent="-457200" algn="just">
              <a:buFont typeface="Wingdings" panose="05000000000000000000" pitchFamily="2" charset="2"/>
              <a:buChar char="Ø"/>
            </a:pPr>
            <a:endParaRPr lang="tr-TR" sz="2800" dirty="0"/>
          </a:p>
          <a:p>
            <a:pPr marL="457200" indent="-457200" algn="just">
              <a:buFont typeface="Wingdings" panose="05000000000000000000" pitchFamily="2" charset="2"/>
              <a:buChar char="Ø"/>
            </a:pPr>
            <a:r>
              <a:rPr lang="tr-TR" sz="2800" dirty="0" smtClean="0">
                <a:solidFill>
                  <a:srgbClr val="FF0000"/>
                </a:solidFill>
              </a:rPr>
              <a:t>Unutmayın </a:t>
            </a:r>
            <a:r>
              <a:rPr lang="tr-TR" sz="2800" dirty="0">
                <a:solidFill>
                  <a:srgbClr val="FF0000"/>
                </a:solidFill>
              </a:rPr>
              <a:t>bir ihlali açıklarken her zaman kesin açıklamada bulunun. </a:t>
            </a:r>
            <a:endParaRPr lang="tr-TR" sz="2800" dirty="0" smtClean="0">
              <a:solidFill>
                <a:srgbClr val="FF0000"/>
              </a:solidFill>
            </a:endParaRPr>
          </a:p>
          <a:p>
            <a:pPr marL="457200" indent="-457200" algn="just">
              <a:buFont typeface="Wingdings" panose="05000000000000000000" pitchFamily="2" charset="2"/>
              <a:buChar char="Ø"/>
            </a:pPr>
            <a:endParaRPr lang="tr-TR" sz="2800" dirty="0" smtClean="0"/>
          </a:p>
          <a:p>
            <a:pPr marL="457200" indent="-457200" algn="just">
              <a:buFont typeface="Wingdings" panose="05000000000000000000" pitchFamily="2" charset="2"/>
              <a:buChar char="Ø"/>
            </a:pPr>
            <a:r>
              <a:rPr lang="tr-TR" sz="2800" dirty="0" smtClean="0"/>
              <a:t>Eğer gördüğünüzü </a:t>
            </a:r>
            <a:r>
              <a:rPr lang="tr-TR" sz="2800" dirty="0"/>
              <a:t>düşünürseniz, veya gördüğünüzden net olarak emin değilseniz, yahut size ilginç göründüyse bir ihlali bildirmemelisiniz</a:t>
            </a:r>
            <a:r>
              <a:rPr lang="tr-TR" sz="2800" dirty="0" smtClean="0"/>
              <a:t>.</a:t>
            </a:r>
          </a:p>
          <a:p>
            <a:pPr algn="just"/>
            <a:endParaRPr lang="tr-TR" sz="2800" dirty="0"/>
          </a:p>
          <a:p>
            <a:pPr marL="457200" indent="-457200" algn="just">
              <a:buFont typeface="Wingdings" panose="05000000000000000000" pitchFamily="2" charset="2"/>
              <a:buChar char="Ø"/>
            </a:pPr>
            <a:r>
              <a:rPr lang="tr-TR" sz="2800" dirty="0" smtClean="0">
                <a:solidFill>
                  <a:srgbClr val="FF0000"/>
                </a:solidFill>
              </a:rPr>
              <a:t>Adil </a:t>
            </a:r>
            <a:r>
              <a:rPr lang="tr-TR" sz="2800" dirty="0">
                <a:solidFill>
                  <a:srgbClr val="FF0000"/>
                </a:solidFill>
              </a:rPr>
              <a:t>ve tarafsız olun.</a:t>
            </a:r>
          </a:p>
        </p:txBody>
      </p:sp>
      <p:pic>
        <p:nvPicPr>
          <p:cNvPr id="1026" name="Picture 2" descr="C:\Program Files\Microsoft Office\MEDIA\CAGCAT10\j030084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7" y="4653136"/>
            <a:ext cx="2393663"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ikdörtgen 7"/>
          <p:cNvSpPr/>
          <p:nvPr/>
        </p:nvSpPr>
        <p:spPr>
          <a:xfrm>
            <a:off x="3131840" y="396081"/>
            <a:ext cx="2125903" cy="461665"/>
          </a:xfrm>
          <a:prstGeom prst="rect">
            <a:avLst/>
          </a:prstGeom>
        </p:spPr>
        <p:txBody>
          <a:bodyPr wrap="none">
            <a:spAutoFit/>
          </a:bodyPr>
          <a:lstStyle/>
          <a:p>
            <a:r>
              <a:rPr lang="tr-TR" sz="2400" b="1" dirty="0" smtClean="0">
                <a:solidFill>
                  <a:srgbClr val="FF0000"/>
                </a:solidFill>
              </a:rPr>
              <a:t>Sonuç olarak!</a:t>
            </a:r>
            <a:endParaRPr lang="tr-TR" sz="2400" b="1" dirty="0">
              <a:solidFill>
                <a:srgbClr val="FF0000"/>
              </a:solidFill>
            </a:endParaRPr>
          </a:p>
        </p:txBody>
      </p:sp>
    </p:spTree>
    <p:extLst>
      <p:ext uri="{BB962C8B-B14F-4D97-AF65-F5344CB8AC3E}">
        <p14:creationId xmlns:p14="http://schemas.microsoft.com/office/powerpoint/2010/main" val="42651928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2000"/>
                    </a14:imgEffect>
                    <a14:imgEffect>
                      <a14:colorTemperature colorTemp="1500"/>
                    </a14:imgEffect>
                    <a14:imgEffect>
                      <a14:saturation sat="102000"/>
                    </a14:imgEffect>
                    <a14:imgEffect>
                      <a14:brightnessContrast bright="-2000" contrast="-73000"/>
                    </a14:imgEffect>
                  </a14:imgLayer>
                </a14:imgProps>
              </a:ext>
              <a:ext uri="{28A0092B-C50C-407E-A947-70E740481C1C}">
                <a14:useLocalDpi xmlns:a14="http://schemas.microsoft.com/office/drawing/2010/main" val="0"/>
              </a:ext>
            </a:extLst>
          </a:blip>
          <a:srcRect/>
          <a:stretch>
            <a:fillRect/>
          </a:stretch>
        </p:blipFill>
        <p:spPr bwMode="auto">
          <a:xfrm>
            <a:off x="1312631" y="80437"/>
            <a:ext cx="6792162" cy="679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eri Yer Tutucusu 1"/>
          <p:cNvSpPr>
            <a:spLocks noGrp="1"/>
          </p:cNvSpPr>
          <p:nvPr>
            <p:ph type="dt" sz="half" idx="10"/>
          </p:nvPr>
        </p:nvSpPr>
        <p:spPr/>
        <p:txBody>
          <a:bodyPr/>
          <a:lstStyle/>
          <a:p>
            <a:fld id="{97302FAD-40B0-40AE-B66D-CD49C01F309B}" type="datetime1">
              <a:rPr lang="tr-TR" smtClean="0"/>
              <a:t>3.09.2019</a:t>
            </a:fld>
            <a:endParaRPr lang="tr-TR" dirty="0"/>
          </a:p>
        </p:txBody>
      </p:sp>
      <p:sp>
        <p:nvSpPr>
          <p:cNvPr id="3" name="Slayt Numarası Yer Tutucusu 2"/>
          <p:cNvSpPr>
            <a:spLocks noGrp="1"/>
          </p:cNvSpPr>
          <p:nvPr>
            <p:ph type="sldNum" sz="quarter" idx="12"/>
          </p:nvPr>
        </p:nvSpPr>
        <p:spPr/>
        <p:txBody>
          <a:bodyPr/>
          <a:lstStyle/>
          <a:p>
            <a:fld id="{1A02F958-9DDF-4FAA-8BFF-0F198BE09CF1}" type="slidenum">
              <a:rPr lang="tr-TR" smtClean="0"/>
              <a:t>66</a:t>
            </a:fld>
            <a:endParaRPr lang="tr-TR" dirty="0"/>
          </a:p>
        </p:txBody>
      </p:sp>
      <p:sp>
        <p:nvSpPr>
          <p:cNvPr id="5" name="Dikdörtgen 4"/>
          <p:cNvSpPr/>
          <p:nvPr/>
        </p:nvSpPr>
        <p:spPr>
          <a:xfrm>
            <a:off x="1043608" y="1556792"/>
            <a:ext cx="7056784" cy="3539430"/>
          </a:xfrm>
          <a:prstGeom prst="rect">
            <a:avLst/>
          </a:prstGeom>
        </p:spPr>
        <p:txBody>
          <a:bodyPr wrap="square">
            <a:spAutoFit/>
          </a:bodyPr>
          <a:lstStyle/>
          <a:p>
            <a:pPr algn="ctr" fontAlgn="base">
              <a:spcBef>
                <a:spcPct val="0"/>
              </a:spcBef>
              <a:spcAft>
                <a:spcPct val="0"/>
              </a:spcAft>
            </a:pPr>
            <a:r>
              <a:rPr lang="tr-TR" sz="2800" b="1" i="1" dirty="0" smtClean="0">
                <a:ln w="10541" cmpd="sng">
                  <a:solidFill>
                    <a:schemeClr val="accent1">
                      <a:shade val="88000"/>
                      <a:satMod val="110000"/>
                    </a:schemeClr>
                  </a:solidFill>
                  <a:prstDash val="solid"/>
                </a:ln>
                <a:solidFill>
                  <a:srgbClr val="FFFF00"/>
                </a:solidFill>
                <a:latin typeface="Arial Black" panose="020B0A04020102020204" pitchFamily="34" charset="0"/>
                <a:ea typeface="Arial"/>
              </a:rPr>
              <a:t>YENİ SEZONDA </a:t>
            </a:r>
          </a:p>
          <a:p>
            <a:pPr algn="ctr" fontAlgn="base">
              <a:spcBef>
                <a:spcPct val="0"/>
              </a:spcBef>
              <a:spcAft>
                <a:spcPct val="0"/>
              </a:spcAft>
            </a:pPr>
            <a:r>
              <a:rPr lang="tr-TR" sz="2800" b="1" i="1" dirty="0" smtClean="0">
                <a:ln w="10541" cmpd="sng">
                  <a:solidFill>
                    <a:schemeClr val="accent1">
                      <a:shade val="88000"/>
                      <a:satMod val="110000"/>
                    </a:schemeClr>
                  </a:solidFill>
                  <a:prstDash val="solid"/>
                </a:ln>
                <a:solidFill>
                  <a:srgbClr val="FFFF00"/>
                </a:solidFill>
                <a:latin typeface="Arial Black" panose="020B0A04020102020204" pitchFamily="34" charset="0"/>
                <a:ea typeface="Arial"/>
              </a:rPr>
              <a:t>TÜM HAKEMLERİMİZE BAŞARILAR DİLERİZ. </a:t>
            </a:r>
          </a:p>
          <a:p>
            <a:pPr algn="ctr" fontAlgn="base">
              <a:spcBef>
                <a:spcPct val="0"/>
              </a:spcBef>
              <a:spcAft>
                <a:spcPct val="0"/>
              </a:spcAft>
            </a:pPr>
            <a:endParaRPr lang="tr-TR" sz="2800" b="1" i="1" dirty="0">
              <a:ln w="10541" cmpd="sng">
                <a:solidFill>
                  <a:schemeClr val="accent1">
                    <a:shade val="88000"/>
                    <a:satMod val="110000"/>
                  </a:schemeClr>
                </a:solidFill>
                <a:prstDash val="solid"/>
              </a:ln>
              <a:solidFill>
                <a:srgbClr val="FFFF00"/>
              </a:solidFill>
              <a:latin typeface="Arial Black" panose="020B0A04020102020204" pitchFamily="34" charset="0"/>
              <a:ea typeface="Arial"/>
            </a:endParaRPr>
          </a:p>
          <a:p>
            <a:pPr algn="ctr" fontAlgn="base">
              <a:spcBef>
                <a:spcPct val="0"/>
              </a:spcBef>
              <a:spcAft>
                <a:spcPct val="0"/>
              </a:spcAft>
            </a:pPr>
            <a:r>
              <a:rPr lang="tr-TR" sz="2800" b="1" i="1" dirty="0" smtClean="0">
                <a:ln w="10541" cmpd="sng">
                  <a:solidFill>
                    <a:schemeClr val="accent1">
                      <a:shade val="88000"/>
                      <a:satMod val="110000"/>
                    </a:schemeClr>
                  </a:solidFill>
                  <a:prstDash val="solid"/>
                </a:ln>
                <a:solidFill>
                  <a:srgbClr val="FFFF00"/>
                </a:solidFill>
                <a:latin typeface="Arial Black" panose="020B0A04020102020204" pitchFamily="34" charset="0"/>
                <a:ea typeface="Arial"/>
              </a:rPr>
              <a:t>SEVGİ VE SAYGILARIMIZI SUNARIZ.</a:t>
            </a:r>
          </a:p>
          <a:p>
            <a:pPr algn="ctr" fontAlgn="base">
              <a:spcBef>
                <a:spcPct val="0"/>
              </a:spcBef>
              <a:spcAft>
                <a:spcPct val="0"/>
              </a:spcAft>
            </a:pPr>
            <a:endParaRPr lang="tr-TR" sz="2800" b="1" i="1" dirty="0" smtClean="0">
              <a:ln w="10541" cmpd="sng">
                <a:solidFill>
                  <a:schemeClr val="accent1">
                    <a:shade val="88000"/>
                    <a:satMod val="110000"/>
                  </a:schemeClr>
                </a:solidFill>
                <a:prstDash val="solid"/>
              </a:ln>
              <a:solidFill>
                <a:srgbClr val="FFFF00"/>
              </a:solidFill>
              <a:latin typeface="Arial Black" panose="020B0A04020102020204" pitchFamily="34" charset="0"/>
              <a:ea typeface="Arial"/>
            </a:endParaRPr>
          </a:p>
          <a:p>
            <a:pPr algn="ctr" fontAlgn="base">
              <a:spcBef>
                <a:spcPct val="0"/>
              </a:spcBef>
              <a:spcAft>
                <a:spcPct val="0"/>
              </a:spcAft>
            </a:pPr>
            <a:r>
              <a:rPr lang="tr-TR" sz="2800" b="1" i="1" dirty="0" smtClean="0">
                <a:ln w="10541" cmpd="sng">
                  <a:solidFill>
                    <a:schemeClr val="accent1">
                      <a:shade val="88000"/>
                      <a:satMod val="110000"/>
                    </a:schemeClr>
                  </a:solidFill>
                  <a:prstDash val="solid"/>
                </a:ln>
                <a:solidFill>
                  <a:srgbClr val="FFFF00"/>
                </a:solidFill>
                <a:latin typeface="Arial Black" panose="020B0A04020102020204" pitchFamily="34" charset="0"/>
                <a:ea typeface="Arial"/>
              </a:rPr>
              <a:t>MERKEZ HAKEM KURULU</a:t>
            </a:r>
          </a:p>
        </p:txBody>
      </p:sp>
    </p:spTree>
    <p:extLst>
      <p:ext uri="{BB962C8B-B14F-4D97-AF65-F5344CB8AC3E}">
        <p14:creationId xmlns:p14="http://schemas.microsoft.com/office/powerpoint/2010/main" val="1727477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05436" y="0"/>
            <a:ext cx="926477" cy="92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1835696" y="126258"/>
            <a:ext cx="5904656" cy="800219"/>
          </a:xfrm>
          <a:prstGeom prst="rect">
            <a:avLst/>
          </a:prstGeom>
        </p:spPr>
        <p:txBody>
          <a:bodyPr wrap="square">
            <a:spAutoFit/>
          </a:bodyPr>
          <a:lstStyle/>
          <a:p>
            <a:pPr lvl="0"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a:t>
            </a:r>
            <a:r>
              <a:rPr lang="en-CA" altLang="tr-TR" sz="2800" b="1" dirty="0" smtClean="0">
                <a:solidFill>
                  <a:srgbClr val="B4DCFA">
                    <a:lumMod val="25000"/>
                  </a:srgbClr>
                </a:solidFill>
                <a:latin typeface="Arial" pitchFamily="34" charset="0"/>
                <a:ea typeface="Arial" pitchFamily="34" charset="0"/>
                <a:cs typeface="Arial" pitchFamily="34" charset="0"/>
              </a:rPr>
              <a:t>KELİMELER</a:t>
            </a:r>
            <a:r>
              <a:rPr lang="tr-TR" altLang="tr-TR" sz="2800" b="1" dirty="0" smtClean="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a:p>
            <a:pPr lvl="0" eaLnBrk="0" fontAlgn="base" hangingPunct="0">
              <a:spcBef>
                <a:spcPct val="0"/>
              </a:spcBef>
              <a:spcAft>
                <a:spcPct val="0"/>
              </a:spcAft>
            </a:pPr>
            <a:endParaRPr lang="en-CA" altLang="tr-TR" dirty="0">
              <a:solidFill>
                <a:srgbClr val="B4DCFA">
                  <a:lumMod val="25000"/>
                </a:srgbClr>
              </a:solidFill>
              <a:latin typeface="Arial" pitchFamily="34" charset="0"/>
              <a:cs typeface="Arial" pitchFamily="34" charset="0"/>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3751908"/>
            <a:ext cx="5200449" cy="3106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28058" y="959514"/>
            <a:ext cx="9131915" cy="2862322"/>
          </a:xfrm>
          <a:prstGeom prst="rect">
            <a:avLst/>
          </a:prstGeom>
        </p:spPr>
        <p:txBody>
          <a:bodyPr wrap="square">
            <a:spAutoFit/>
          </a:bodyPr>
          <a:lstStyle/>
          <a:p>
            <a:pPr algn="just"/>
            <a:r>
              <a:rPr lang="tr-TR" dirty="0" smtClean="0"/>
              <a:t>•</a:t>
            </a:r>
            <a:r>
              <a:rPr lang="tr-TR" dirty="0" smtClean="0">
                <a:solidFill>
                  <a:srgbClr val="FF0000"/>
                </a:solidFill>
              </a:rPr>
              <a:t>Sırtüstü bayrakları– </a:t>
            </a:r>
            <a:r>
              <a:rPr lang="tr-TR" dirty="0" smtClean="0"/>
              <a:t>Havuzda karşılıklı olarak konumlu bayraklardır. Sırtüstü bayrakları başlangıç ve dönüş yerlerine 5m mesafede olurlar ve sırtüstü yüzen sporcuya görsel yardım içindir.</a:t>
            </a:r>
          </a:p>
          <a:p>
            <a:pPr algn="just"/>
            <a:endParaRPr lang="tr-TR" dirty="0" smtClean="0"/>
          </a:p>
          <a:p>
            <a:pPr algn="just"/>
            <a:r>
              <a:rPr lang="tr-TR" dirty="0" smtClean="0"/>
              <a:t>•</a:t>
            </a:r>
            <a:r>
              <a:rPr lang="tr-TR" dirty="0" smtClean="0">
                <a:solidFill>
                  <a:srgbClr val="FF0000"/>
                </a:solidFill>
              </a:rPr>
              <a:t>Platform– </a:t>
            </a:r>
            <a:r>
              <a:rPr lang="tr-TR" dirty="0" smtClean="0"/>
              <a:t>Platform havuzun sonunda bulunan hareketli bölümdür. Genelde hareketli olduğundan 50 m lik uzun kulvar havuzları 25 m lik kısa kulvar havuza dönüştürmek için kullanılır. Dönüş hakemleri bu platform üzerinde durarak yüzücüleri gözlemler.</a:t>
            </a:r>
          </a:p>
          <a:p>
            <a:pPr algn="just"/>
            <a:endParaRPr lang="tr-TR" dirty="0" smtClean="0"/>
          </a:p>
          <a:p>
            <a:pPr algn="just"/>
            <a:r>
              <a:rPr lang="tr-TR" dirty="0" smtClean="0"/>
              <a:t>•</a:t>
            </a:r>
            <a:r>
              <a:rPr lang="tr-TR" dirty="0" smtClean="0">
                <a:solidFill>
                  <a:srgbClr val="FF0000"/>
                </a:solidFill>
              </a:rPr>
              <a:t>Depar Taşları– </a:t>
            </a:r>
            <a:r>
              <a:rPr lang="tr-TR" dirty="0" smtClean="0"/>
              <a:t>Depar taşları havuzun başlangıç ve dönüş tarafında bulunurlar. İkinci bir depar taşı </a:t>
            </a:r>
            <a:r>
              <a:rPr lang="tr-TR" dirty="0" smtClean="0">
                <a:solidFill>
                  <a:schemeClr val="tx1">
                    <a:lumMod val="95000"/>
                    <a:lumOff val="5000"/>
                  </a:schemeClr>
                </a:solidFill>
              </a:rPr>
              <a:t>seti 50 m havuzun dönüş tarafında bulunabilir.</a:t>
            </a:r>
            <a:endParaRPr lang="tr-TR" dirty="0">
              <a:solidFill>
                <a:schemeClr val="tx1">
                  <a:lumMod val="95000"/>
                  <a:lumOff val="5000"/>
                </a:schemeClr>
              </a:solidFill>
            </a:endParaRPr>
          </a:p>
        </p:txBody>
      </p:sp>
      <p:sp>
        <p:nvSpPr>
          <p:cNvPr id="7" name="Veri Yer Tutucusu 6"/>
          <p:cNvSpPr>
            <a:spLocks noGrp="1"/>
          </p:cNvSpPr>
          <p:nvPr>
            <p:ph type="dt" sz="half" idx="10"/>
          </p:nvPr>
        </p:nvSpPr>
        <p:spPr/>
        <p:txBody>
          <a:bodyPr/>
          <a:lstStyle/>
          <a:p>
            <a:fld id="{CEC954D9-57EE-4D14-AF13-17CB5BA99E9D}" type="datetime1">
              <a:rPr lang="tr-TR" smtClean="0"/>
              <a:t>3.09.2019</a:t>
            </a:fld>
            <a:endParaRPr lang="tr-TR" dirty="0"/>
          </a:p>
        </p:txBody>
      </p:sp>
      <p:sp>
        <p:nvSpPr>
          <p:cNvPr id="8" name="Slayt Numarası Yer Tutucusu 7"/>
          <p:cNvSpPr>
            <a:spLocks noGrp="1"/>
          </p:cNvSpPr>
          <p:nvPr>
            <p:ph type="sldNum" sz="quarter" idx="12"/>
          </p:nvPr>
        </p:nvSpPr>
        <p:spPr/>
        <p:txBody>
          <a:bodyPr/>
          <a:lstStyle/>
          <a:p>
            <a:fld id="{1A02F958-9DDF-4FAA-8BFF-0F198BE09CF1}" type="slidenum">
              <a:rPr lang="tr-TR" smtClean="0"/>
              <a:t>7</a:t>
            </a:fld>
            <a:endParaRPr lang="tr-TR" dirty="0"/>
          </a:p>
        </p:txBody>
      </p:sp>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2" y="31901"/>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231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44408" y="0"/>
            <a:ext cx="887506" cy="88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1763688" y="126258"/>
            <a:ext cx="5904656" cy="800219"/>
          </a:xfrm>
          <a:prstGeom prst="rect">
            <a:avLst/>
          </a:prstGeom>
        </p:spPr>
        <p:txBody>
          <a:bodyPr wrap="square">
            <a:spAutoFit/>
          </a:bodyPr>
          <a:lstStyle/>
          <a:p>
            <a:pPr lvl="0"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a:t>
            </a:r>
            <a:r>
              <a:rPr lang="en-CA" altLang="tr-TR" sz="2800" b="1" dirty="0" smtClean="0">
                <a:solidFill>
                  <a:srgbClr val="B4DCFA">
                    <a:lumMod val="25000"/>
                  </a:srgbClr>
                </a:solidFill>
                <a:latin typeface="Arial" pitchFamily="34" charset="0"/>
                <a:ea typeface="Arial" pitchFamily="34" charset="0"/>
                <a:cs typeface="Arial" pitchFamily="34" charset="0"/>
              </a:rPr>
              <a:t>KELİMELER</a:t>
            </a:r>
            <a:r>
              <a:rPr lang="tr-TR" altLang="tr-TR" sz="2800" b="1" dirty="0" smtClean="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a:p>
            <a:pPr lvl="0" eaLnBrk="0" fontAlgn="base" hangingPunct="0">
              <a:spcBef>
                <a:spcPct val="0"/>
              </a:spcBef>
              <a:spcAft>
                <a:spcPct val="0"/>
              </a:spcAft>
            </a:pPr>
            <a:endParaRPr lang="en-CA" altLang="tr-TR" dirty="0">
              <a:solidFill>
                <a:srgbClr val="B4DCFA">
                  <a:lumMod val="25000"/>
                </a:srgbClr>
              </a:solidFill>
              <a:latin typeface="Arial" pitchFamily="34" charset="0"/>
              <a:cs typeface="Arial" pitchFamily="34" charset="0"/>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412776"/>
            <a:ext cx="3840376" cy="5120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28382" y="1438778"/>
            <a:ext cx="4672390" cy="3508653"/>
          </a:xfrm>
          <a:prstGeom prst="rect">
            <a:avLst/>
          </a:prstGeom>
        </p:spPr>
        <p:txBody>
          <a:bodyPr wrap="square">
            <a:spAutoFit/>
          </a:bodyPr>
          <a:lstStyle/>
          <a:p>
            <a:pPr marL="0" lvl="1" algn="just"/>
            <a:r>
              <a:rPr lang="tr-TR" dirty="0" smtClean="0"/>
              <a:t>•</a:t>
            </a:r>
            <a:r>
              <a:rPr lang="tr-TR" sz="2400" dirty="0" smtClean="0">
                <a:solidFill>
                  <a:srgbClr val="FF0000"/>
                </a:solidFill>
              </a:rPr>
              <a:t>Geri çağırma (hatalı çıkış)ipi</a:t>
            </a:r>
            <a:r>
              <a:rPr lang="tr-TR" sz="2400" dirty="0" smtClean="0"/>
              <a:t>– </a:t>
            </a:r>
            <a:r>
              <a:rPr lang="en-CA" b="1" dirty="0"/>
              <a:t>Geri çağırma (hatalı çıkış</a:t>
            </a:r>
            <a:r>
              <a:rPr lang="en-CA" b="1" dirty="0" smtClean="0"/>
              <a:t>)</a:t>
            </a:r>
            <a:r>
              <a:rPr lang="tr-TR" b="1" dirty="0" smtClean="0"/>
              <a:t> </a:t>
            </a:r>
            <a:r>
              <a:rPr lang="en-CA" b="1" dirty="0" smtClean="0"/>
              <a:t>ipi</a:t>
            </a:r>
            <a:r>
              <a:rPr lang="en-CA" dirty="0" smtClean="0"/>
              <a:t>–Havuzda </a:t>
            </a:r>
            <a:r>
              <a:rPr lang="en-CA" dirty="0"/>
              <a:t>çıkış ve dönüşe 15m. mesafede karşılıklı olarak bulunur. </a:t>
            </a:r>
            <a:endParaRPr lang="tr-TR" dirty="0" smtClean="0"/>
          </a:p>
          <a:p>
            <a:pPr marL="0" lvl="1" algn="just"/>
            <a:r>
              <a:rPr lang="en-CA" dirty="0" smtClean="0"/>
              <a:t>Su </a:t>
            </a:r>
            <a:r>
              <a:rPr lang="en-CA" dirty="0"/>
              <a:t>yüzeyinden en az 1.2 m yükseklikte asılabilir. Kolayca çözülebilcek bir mekanizma ile sabitlenmelidir.</a:t>
            </a:r>
            <a:endParaRPr lang="tr-TR" sz="800" dirty="0"/>
          </a:p>
          <a:p>
            <a:pPr algn="just"/>
            <a:r>
              <a:rPr lang="en-CA" dirty="0" smtClean="0"/>
              <a:t>Tekrar </a:t>
            </a:r>
            <a:r>
              <a:rPr lang="en-CA" dirty="0"/>
              <a:t>yapılacak bir startta </a:t>
            </a:r>
            <a:r>
              <a:rPr lang="en-CA" dirty="0" smtClean="0"/>
              <a:t>       Yüzücüleri </a:t>
            </a:r>
            <a:r>
              <a:rPr lang="en-CA" dirty="0"/>
              <a:t>uyarmak </a:t>
            </a:r>
            <a:r>
              <a:rPr lang="en-CA" dirty="0" smtClean="0"/>
              <a:t>için</a:t>
            </a:r>
            <a:r>
              <a:rPr lang="tr-TR" dirty="0" smtClean="0"/>
              <a:t> </a:t>
            </a:r>
            <a:r>
              <a:rPr lang="en-CA" dirty="0" smtClean="0"/>
              <a:t> </a:t>
            </a:r>
            <a:r>
              <a:rPr lang="en-CA" dirty="0"/>
              <a:t>kullanılır</a:t>
            </a:r>
            <a:r>
              <a:rPr lang="en-CA" dirty="0" smtClean="0"/>
              <a:t>.</a:t>
            </a:r>
            <a:r>
              <a:rPr lang="tr-TR" dirty="0" smtClean="0"/>
              <a:t> </a:t>
            </a:r>
          </a:p>
          <a:p>
            <a:pPr algn="just"/>
            <a:r>
              <a:rPr lang="tr-TR" dirty="0"/>
              <a:t>Ayrıca serbest, kelebek ve sırtüstü yarışlarında 15 m’den fazla su altında kalınması durumu tespit edilir.</a:t>
            </a:r>
          </a:p>
        </p:txBody>
      </p:sp>
      <p:sp>
        <p:nvSpPr>
          <p:cNvPr id="3" name="Veri Yer Tutucusu 2"/>
          <p:cNvSpPr>
            <a:spLocks noGrp="1"/>
          </p:cNvSpPr>
          <p:nvPr>
            <p:ph type="dt" sz="half" idx="10"/>
          </p:nvPr>
        </p:nvSpPr>
        <p:spPr/>
        <p:txBody>
          <a:bodyPr/>
          <a:lstStyle/>
          <a:p>
            <a:fld id="{90F57714-4BFF-49ED-9327-0E9EACAFD616}" type="datetime1">
              <a:rPr lang="tr-TR" smtClean="0"/>
              <a:t>3.09.2019</a:t>
            </a:fld>
            <a:endParaRPr lang="tr-TR" dirty="0"/>
          </a:p>
        </p:txBody>
      </p:sp>
      <p:sp>
        <p:nvSpPr>
          <p:cNvPr id="4" name="Slayt Numarası Yer Tutucusu 3"/>
          <p:cNvSpPr>
            <a:spLocks noGrp="1"/>
          </p:cNvSpPr>
          <p:nvPr>
            <p:ph type="sldNum" sz="quarter" idx="12"/>
          </p:nvPr>
        </p:nvSpPr>
        <p:spPr/>
        <p:txBody>
          <a:bodyPr/>
          <a:lstStyle/>
          <a:p>
            <a:fld id="{1A02F958-9DDF-4FAA-8BFF-0F198BE09CF1}" type="slidenum">
              <a:rPr lang="tr-TR" smtClean="0"/>
              <a:t>8</a:t>
            </a:fld>
            <a:endParaRPr lang="tr-TR" dirty="0"/>
          </a:p>
        </p:txBody>
      </p:sp>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2" y="-13783"/>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100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a:stretch>
            <a:fillRect/>
          </a:stretch>
        </p:blipFill>
        <p:spPr bwMode="auto">
          <a:xfrm>
            <a:off x="8287802" y="0"/>
            <a:ext cx="844112" cy="84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852197" y="288957"/>
            <a:ext cx="5796136" cy="523220"/>
          </a:xfrm>
          <a:prstGeom prst="rect">
            <a:avLst/>
          </a:prstGeom>
        </p:spPr>
        <p:txBody>
          <a:bodyPr wrap="square">
            <a:spAutoFit/>
          </a:bodyPr>
          <a:lstStyle/>
          <a:p>
            <a:pPr lvl="0" algn="ctr" fontAlgn="base">
              <a:spcBef>
                <a:spcPct val="0"/>
              </a:spcBef>
              <a:spcAft>
                <a:spcPct val="0"/>
              </a:spcAft>
            </a:pPr>
            <a:r>
              <a:rPr lang="en-CA" altLang="tr-TR" sz="2800" b="1" dirty="0">
                <a:solidFill>
                  <a:srgbClr val="B4DCFA">
                    <a:lumMod val="25000"/>
                  </a:srgbClr>
                </a:solidFill>
                <a:latin typeface="Arial" pitchFamily="34" charset="0"/>
                <a:ea typeface="Arial" pitchFamily="34" charset="0"/>
                <a:cs typeface="Arial" pitchFamily="34" charset="0"/>
              </a:rPr>
              <a:t>ANAHTAR KELİMELER</a:t>
            </a:r>
            <a:r>
              <a:rPr lang="tr-TR" altLang="tr-TR" sz="2800" b="1" dirty="0">
                <a:solidFill>
                  <a:srgbClr val="B4DCFA">
                    <a:lumMod val="25000"/>
                  </a:srgbClr>
                </a:solidFill>
                <a:latin typeface="Arial" pitchFamily="34" charset="0"/>
                <a:ea typeface="Arial" pitchFamily="34" charset="0"/>
                <a:cs typeface="Arial" pitchFamily="34" charset="0"/>
              </a:rPr>
              <a:t> (devam)</a:t>
            </a:r>
            <a:endParaRPr lang="en-CA" altLang="tr-TR" sz="2800" b="1" dirty="0">
              <a:solidFill>
                <a:srgbClr val="B4DCFA">
                  <a:lumMod val="25000"/>
                </a:srgbClr>
              </a:solidFill>
              <a:latin typeface="Arial" pitchFamily="34" charset="0"/>
              <a:ea typeface="Arial" pitchFamily="34" charset="0"/>
              <a:cs typeface="Arial" pitchFamily="34" charset="0"/>
            </a:endParaRPr>
          </a:p>
        </p:txBody>
      </p:sp>
      <p:grpSp>
        <p:nvGrpSpPr>
          <p:cNvPr id="7" name="Group 239"/>
          <p:cNvGrpSpPr>
            <a:grpSpLocks/>
          </p:cNvGrpSpPr>
          <p:nvPr/>
        </p:nvGrpSpPr>
        <p:grpSpPr bwMode="auto">
          <a:xfrm>
            <a:off x="7043052" y="1628800"/>
            <a:ext cx="2083418" cy="4571564"/>
            <a:chOff x="15968" y="7416"/>
            <a:chExt cx="4520" cy="8473"/>
          </a:xfrm>
        </p:grpSpPr>
        <p:pic>
          <p:nvPicPr>
            <p:cNvPr id="8" name="Picture 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9" y="12034"/>
              <a:ext cx="3639" cy="3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68" y="7416"/>
              <a:ext cx="4520" cy="4618"/>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age15.jpeg"/>
          <p:cNvPicPr/>
          <p:nvPr/>
        </p:nvPicPr>
        <p:blipFill>
          <a:blip r:embed="rId6" cstate="print"/>
          <a:stretch>
            <a:fillRect/>
          </a:stretch>
        </p:blipFill>
        <p:spPr>
          <a:xfrm>
            <a:off x="3505854" y="1628800"/>
            <a:ext cx="3537198" cy="4571564"/>
          </a:xfrm>
          <a:prstGeom prst="rect">
            <a:avLst/>
          </a:prstGeom>
        </p:spPr>
      </p:pic>
      <p:sp>
        <p:nvSpPr>
          <p:cNvPr id="6" name="Dikdörtgen 5"/>
          <p:cNvSpPr/>
          <p:nvPr/>
        </p:nvSpPr>
        <p:spPr>
          <a:xfrm>
            <a:off x="0" y="1487348"/>
            <a:ext cx="3635896" cy="3785652"/>
          </a:xfrm>
          <a:prstGeom prst="rect">
            <a:avLst/>
          </a:prstGeom>
        </p:spPr>
        <p:txBody>
          <a:bodyPr wrap="square">
            <a:spAutoFit/>
          </a:bodyPr>
          <a:lstStyle/>
          <a:p>
            <a:r>
              <a:rPr lang="tr-TR" dirty="0" smtClean="0"/>
              <a:t>•</a:t>
            </a:r>
            <a:r>
              <a:rPr lang="tr-TR" sz="2000" dirty="0" smtClean="0">
                <a:solidFill>
                  <a:srgbClr val="FF0000"/>
                </a:solidFill>
              </a:rPr>
              <a:t>Yedek Düğmeler (butonlar)– </a:t>
            </a:r>
            <a:r>
              <a:rPr lang="tr-TR" sz="2000" dirty="0" smtClean="0"/>
              <a:t>Yedek düğmeler yüzücünün havuzun başlangıcına geldiğini zamanı manuel olarak ölçmek için kullanılan cihazlardır.</a:t>
            </a:r>
          </a:p>
          <a:p>
            <a:r>
              <a:rPr lang="tr-TR" sz="2000" dirty="0" smtClean="0"/>
              <a:t>•</a:t>
            </a:r>
            <a:r>
              <a:rPr lang="tr-TR" sz="2000" dirty="0" smtClean="0">
                <a:solidFill>
                  <a:srgbClr val="FF0000"/>
                </a:solidFill>
              </a:rPr>
              <a:t>Dokunmatik levhalar</a:t>
            </a:r>
            <a:r>
              <a:rPr lang="tr-TR" sz="2000" dirty="0" smtClean="0"/>
              <a:t>– Otomatik zamanlama sisteminin parçası olan levhalar her kulvarın sonunda bulunur ve yüzücünün levhaya dokunduğu zamanı otomatik olarak kaydeder</a:t>
            </a:r>
            <a:endParaRPr lang="tr-TR" sz="2000" dirty="0"/>
          </a:p>
        </p:txBody>
      </p:sp>
      <p:sp>
        <p:nvSpPr>
          <p:cNvPr id="11" name="Veri Yer Tutucusu 10"/>
          <p:cNvSpPr>
            <a:spLocks noGrp="1"/>
          </p:cNvSpPr>
          <p:nvPr>
            <p:ph type="dt" sz="half" idx="10"/>
          </p:nvPr>
        </p:nvSpPr>
        <p:spPr/>
        <p:txBody>
          <a:bodyPr/>
          <a:lstStyle/>
          <a:p>
            <a:fld id="{C77A9A09-1D1E-429E-A531-FDDDCF8891E3}" type="datetime1">
              <a:rPr lang="tr-TR" smtClean="0"/>
              <a:t>3.09.2019</a:t>
            </a:fld>
            <a:endParaRPr lang="tr-TR" dirty="0"/>
          </a:p>
        </p:txBody>
      </p:sp>
      <p:sp>
        <p:nvSpPr>
          <p:cNvPr id="12" name="Slayt Numarası Yer Tutucusu 11"/>
          <p:cNvSpPr>
            <a:spLocks noGrp="1"/>
          </p:cNvSpPr>
          <p:nvPr>
            <p:ph type="sldNum" sz="quarter" idx="12"/>
          </p:nvPr>
        </p:nvSpPr>
        <p:spPr/>
        <p:txBody>
          <a:bodyPr/>
          <a:lstStyle/>
          <a:p>
            <a:fld id="{1A02F958-9DDF-4FAA-8BFF-0F198BE09CF1}" type="slidenum">
              <a:rPr lang="tr-TR" smtClean="0"/>
              <a:t>9</a:t>
            </a:fld>
            <a:endParaRPr lang="tr-TR" dirty="0"/>
          </a:p>
        </p:txBody>
      </p:sp>
      <p:pic>
        <p:nvPicPr>
          <p:cNvPr id="327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1" y="20014"/>
            <a:ext cx="152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446658"/>
      </p:ext>
    </p:extLst>
  </p:cSld>
  <p:clrMapOvr>
    <a:masterClrMapping/>
  </p:clrMapOvr>
  <p:timing>
    <p:tnLst>
      <p:par>
        <p:cTn id="1" dur="indefinite" restart="never" nodeType="tmRoot"/>
      </p:par>
    </p:tnLst>
  </p:timing>
</p:sld>
</file>

<file path=ppt/theme/theme1.xml><?xml version="1.0" encoding="utf-8"?>
<a:theme xmlns:a="http://schemas.openxmlformats.org/drawingml/2006/main" name="Hava Akımı">
  <a:themeElements>
    <a:clrScheme name="Hava Akımı">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Hava Akımı">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ava Akımı">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979</TotalTime>
  <Words>2826</Words>
  <Application>Microsoft Office PowerPoint</Application>
  <PresentationFormat>Ekran Gösterisi (4:3)</PresentationFormat>
  <Paragraphs>595</Paragraphs>
  <Slides>66</Slides>
  <Notes>1</Notes>
  <HiddenSlides>0</HiddenSlides>
  <MMClips>0</MMClips>
  <ScaleCrop>false</ScaleCrop>
  <HeadingPairs>
    <vt:vector size="4" baseType="variant">
      <vt:variant>
        <vt:lpstr>Tema</vt:lpstr>
      </vt:variant>
      <vt:variant>
        <vt:i4>1</vt:i4>
      </vt:variant>
      <vt:variant>
        <vt:lpstr>Slayt Başlıkları</vt:lpstr>
      </vt:variant>
      <vt:variant>
        <vt:i4>66</vt:i4>
      </vt:variant>
    </vt:vector>
  </HeadingPairs>
  <TitlesOfParts>
    <vt:vector size="67" baseType="lpstr">
      <vt:lpstr>Hava Akımı</vt:lpstr>
      <vt:lpstr>PowerPoint Sunusu</vt:lpstr>
      <vt:lpstr>2019-2020 Yüzme sezonunun, Federasyonumuz ve tüm hakemlerimiz için başarılı ve hayırlı olmasını diliyorum.  Sevgi ve Saygılarımla.   Erkan YALÇIN  Federasyon Başkanı</vt:lpstr>
      <vt:lpstr>  </vt:lpstr>
      <vt:lpstr>YÜZME HAKEMLİĞİNDE MÜKEMMELLİK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103</cp:revision>
  <dcterms:created xsi:type="dcterms:W3CDTF">2019-08-27T12:16:18Z</dcterms:created>
  <dcterms:modified xsi:type="dcterms:W3CDTF">2019-09-03T17:20:30Z</dcterms:modified>
</cp:coreProperties>
</file>