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3" r:id="rId7"/>
    <p:sldId id="260"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EDFF"/>
    <a:srgbClr val="668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39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1576676-C105-49AA-BE0E-48BB01A46770}"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27613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576676-C105-49AA-BE0E-48BB01A46770}"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89018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576676-C105-49AA-BE0E-48BB01A46770}"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40917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576676-C105-49AA-BE0E-48BB01A46770}"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358441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1576676-C105-49AA-BE0E-48BB01A46770}" type="datetimeFigureOut">
              <a:rPr lang="tr-TR" smtClean="0"/>
              <a:t>2.07.2026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222502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576676-C105-49AA-BE0E-48BB01A46770}"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196950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576676-C105-49AA-BE0E-48BB01A46770}" type="datetimeFigureOut">
              <a:rPr lang="tr-TR" smtClean="0"/>
              <a:t>2.07.2026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254829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1576676-C105-49AA-BE0E-48BB01A46770}" type="datetimeFigureOut">
              <a:rPr lang="tr-TR" smtClean="0"/>
              <a:t>2.07.2026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209760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76676-C105-49AA-BE0E-48BB01A46770}" type="datetimeFigureOut">
              <a:rPr lang="tr-TR" smtClean="0"/>
              <a:t>2.07.2026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2775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1576676-C105-49AA-BE0E-48BB01A46770}"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374172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1576676-C105-49AA-BE0E-48BB01A46770}" type="datetimeFigureOut">
              <a:rPr lang="tr-TR" smtClean="0"/>
              <a:t>2.07.2026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503364-A08F-4CD4-AF62-2087BFC2CFA0}" type="slidenum">
              <a:rPr lang="tr-TR" smtClean="0"/>
              <a:t>‹#›</a:t>
            </a:fld>
            <a:endParaRPr lang="tr-TR"/>
          </a:p>
        </p:txBody>
      </p:sp>
    </p:spTree>
    <p:extLst>
      <p:ext uri="{BB962C8B-B14F-4D97-AF65-F5344CB8AC3E}">
        <p14:creationId xmlns:p14="http://schemas.microsoft.com/office/powerpoint/2010/main" val="194317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1576676-C105-49AA-BE0E-48BB01A46770}" type="datetimeFigureOut">
              <a:rPr lang="tr-TR" smtClean="0"/>
              <a:t>2.07.2026</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F503364-A08F-4CD4-AF62-2087BFC2CFA0}" type="slidenum">
              <a:rPr lang="tr-TR" smtClean="0"/>
              <a:t>‹#›</a:t>
            </a:fld>
            <a:endParaRPr lang="tr-TR"/>
          </a:p>
        </p:txBody>
      </p:sp>
    </p:spTree>
    <p:extLst>
      <p:ext uri="{BB962C8B-B14F-4D97-AF65-F5344CB8AC3E}">
        <p14:creationId xmlns:p14="http://schemas.microsoft.com/office/powerpoint/2010/main" val="1038260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3D9E1A-EED3-A432-D555-8926F79BB3CC}"/>
              </a:ext>
            </a:extLst>
          </p:cNvPr>
          <p:cNvSpPr>
            <a:spLocks noGrp="1"/>
          </p:cNvSpPr>
          <p:nvPr>
            <p:ph type="ctrTitle"/>
          </p:nvPr>
        </p:nvSpPr>
        <p:spPr>
          <a:xfrm rot="40589">
            <a:off x="520028" y="1962289"/>
            <a:ext cx="5829300" cy="2486862"/>
          </a:xfrm>
        </p:spPr>
        <p:txBody>
          <a:bodyPr anchor="ctr"/>
          <a:lstStyle/>
          <a:p>
            <a:r>
              <a:rPr lang="tr-TR" b="1" dirty="0">
                <a:effectLst>
                  <a:outerShdw blurRad="38100" dist="38100" dir="2700000" algn="tl">
                    <a:srgbClr val="000000">
                      <a:alpha val="43137"/>
                    </a:srgbClr>
                  </a:outerShdw>
                </a:effectLst>
                <a:latin typeface="+mn-lt"/>
              </a:rPr>
              <a:t>Kilis Yüzme İl </a:t>
            </a:r>
            <a:br>
              <a:rPr lang="tr-TR" b="1" dirty="0">
                <a:effectLst>
                  <a:outerShdw blurRad="38100" dist="38100" dir="2700000" algn="tl">
                    <a:srgbClr val="000000">
                      <a:alpha val="43137"/>
                    </a:srgbClr>
                  </a:outerShdw>
                </a:effectLst>
                <a:latin typeface="+mn-lt"/>
              </a:rPr>
            </a:br>
            <a:r>
              <a:rPr lang="tr-TR" b="1" dirty="0">
                <a:effectLst>
                  <a:outerShdw blurRad="38100" dist="38100" dir="2700000" algn="tl">
                    <a:srgbClr val="000000">
                      <a:alpha val="43137"/>
                    </a:srgbClr>
                  </a:outerShdw>
                </a:effectLst>
                <a:latin typeface="+mn-lt"/>
              </a:rPr>
              <a:t>Temsilciliği</a:t>
            </a:r>
          </a:p>
        </p:txBody>
      </p:sp>
      <p:pic>
        <p:nvPicPr>
          <p:cNvPr id="9" name="Resim 8">
            <a:extLst>
              <a:ext uri="{FF2B5EF4-FFF2-40B4-BE49-F238E27FC236}">
                <a16:creationId xmlns:a16="http://schemas.microsoft.com/office/drawing/2014/main" id="{3C876BCB-5746-1320-F835-90B931FDE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100192"/>
            <a:ext cx="1943100" cy="1943100"/>
          </a:xfrm>
          <a:prstGeom prst="rect">
            <a:avLst/>
          </a:prstGeom>
          <a:effectLst>
            <a:outerShdw blurRad="50800" dist="38100" dir="2700000" algn="tl" rotWithShape="0">
              <a:prstClr val="black">
                <a:alpha val="40000"/>
              </a:prstClr>
            </a:outerShdw>
          </a:effectLst>
        </p:spPr>
      </p:pic>
      <p:pic>
        <p:nvPicPr>
          <p:cNvPr id="13" name="Resim 12">
            <a:extLst>
              <a:ext uri="{FF2B5EF4-FFF2-40B4-BE49-F238E27FC236}">
                <a16:creationId xmlns:a16="http://schemas.microsoft.com/office/drawing/2014/main" id="{B63802C1-A25D-A0FB-F483-680BC5B9E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63" y="1187909"/>
            <a:ext cx="1860219" cy="1830108"/>
          </a:xfrm>
          <a:prstGeom prst="rect">
            <a:avLst/>
          </a:prstGeom>
          <a:effectLst>
            <a:outerShdw blurRad="50800" dist="38100" dir="2700000" algn="tl" rotWithShape="0">
              <a:prstClr val="black">
                <a:alpha val="40000"/>
              </a:prstClr>
            </a:outerShdw>
          </a:effectLst>
        </p:spPr>
      </p:pic>
      <p:pic>
        <p:nvPicPr>
          <p:cNvPr id="1026" name="Picture 2" descr="Yüzme (spor) - Vikipedi">
            <a:extLst>
              <a:ext uri="{FF2B5EF4-FFF2-40B4-BE49-F238E27FC236}">
                <a16:creationId xmlns:a16="http://schemas.microsoft.com/office/drawing/2014/main" id="{2E0EB9F1-4F10-BD69-8453-A2D1DD2A81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671" b="40412"/>
          <a:stretch/>
        </p:blipFill>
        <p:spPr bwMode="auto">
          <a:xfrm>
            <a:off x="30582" y="7806645"/>
            <a:ext cx="6858000" cy="2099355"/>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Köşeleri Yuvarlatılmış 16">
            <a:extLst>
              <a:ext uri="{FF2B5EF4-FFF2-40B4-BE49-F238E27FC236}">
                <a16:creationId xmlns:a16="http://schemas.microsoft.com/office/drawing/2014/main" id="{0EFE63B6-F9C5-EB3D-F78E-465CE2676CC7}"/>
              </a:ext>
            </a:extLst>
          </p:cNvPr>
          <p:cNvSpPr>
            <a:spLocks/>
          </p:cNvSpPr>
          <p:nvPr/>
        </p:nvSpPr>
        <p:spPr>
          <a:xfrm>
            <a:off x="0" y="4548567"/>
            <a:ext cx="6857999" cy="3679717"/>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600" b="1" dirty="0"/>
              <a:t>T.C. Gençlik ve Spor Bakanlığı</a:t>
            </a:r>
          </a:p>
          <a:p>
            <a:pPr algn="ctr"/>
            <a:endParaRPr lang="tr-TR" sz="3600" b="1" dirty="0"/>
          </a:p>
          <a:p>
            <a:pPr algn="ctr"/>
            <a:r>
              <a:rPr lang="tr-TR" sz="3200" b="1" dirty="0"/>
              <a:t>15 TEMMUZ ŞEHİTLERİ ANMA YÜZME MÜSABAKALARI</a:t>
            </a:r>
          </a:p>
        </p:txBody>
      </p:sp>
      <p:sp>
        <p:nvSpPr>
          <p:cNvPr id="3" name="Dikdörtgen: Köşeleri Yuvarlatılmış 2">
            <a:extLst>
              <a:ext uri="{FF2B5EF4-FFF2-40B4-BE49-F238E27FC236}">
                <a16:creationId xmlns:a16="http://schemas.microsoft.com/office/drawing/2014/main" id="{B4098355-8DDC-8C66-F930-85C3ABDE37C6}"/>
              </a:ext>
            </a:extLst>
          </p:cNvPr>
          <p:cNvSpPr/>
          <p:nvPr/>
        </p:nvSpPr>
        <p:spPr>
          <a:xfrm>
            <a:off x="2457450" y="3808801"/>
            <a:ext cx="1943100" cy="10963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b="1" dirty="0">
                <a:effectLst>
                  <a:outerShdw blurRad="38100" dist="38100" dir="2700000" algn="tl">
                    <a:srgbClr val="000000">
                      <a:alpha val="43137"/>
                    </a:srgbClr>
                  </a:outerShdw>
                </a:effectLst>
              </a:rPr>
              <a:t>18-19 TEMMUZ</a:t>
            </a:r>
          </a:p>
          <a:p>
            <a:pPr algn="ctr"/>
            <a:r>
              <a:rPr lang="tr-TR" sz="2400" b="1" dirty="0">
                <a:effectLst>
                  <a:outerShdw blurRad="38100" dist="38100" dir="2700000" algn="tl">
                    <a:srgbClr val="000000">
                      <a:alpha val="43137"/>
                    </a:srgbClr>
                  </a:outerShdw>
                </a:effectLst>
              </a:rPr>
              <a:t>2026</a:t>
            </a:r>
          </a:p>
        </p:txBody>
      </p:sp>
      <p:pic>
        <p:nvPicPr>
          <p:cNvPr id="5" name="Resim 4">
            <a:extLst>
              <a:ext uri="{FF2B5EF4-FFF2-40B4-BE49-F238E27FC236}">
                <a16:creationId xmlns:a16="http://schemas.microsoft.com/office/drawing/2014/main" id="{952839F8-E372-8816-F415-FF404DE0BE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639" y="1188176"/>
            <a:ext cx="1860219" cy="1829841"/>
          </a:xfrm>
          <a:prstGeom prst="rect">
            <a:avLst/>
          </a:prstGeom>
        </p:spPr>
      </p:pic>
    </p:spTree>
    <p:extLst>
      <p:ext uri="{BB962C8B-B14F-4D97-AF65-F5344CB8AC3E}">
        <p14:creationId xmlns:p14="http://schemas.microsoft.com/office/powerpoint/2010/main" val="83090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Köşeleri Yuvarlatılmış 5">
            <a:extLst>
              <a:ext uri="{FF2B5EF4-FFF2-40B4-BE49-F238E27FC236}">
                <a16:creationId xmlns:a16="http://schemas.microsoft.com/office/drawing/2014/main" id="{1385BE39-C002-C051-A9B2-BEEAA1BCAB1E}"/>
              </a:ext>
            </a:extLst>
          </p:cNvPr>
          <p:cNvSpPr/>
          <p:nvPr/>
        </p:nvSpPr>
        <p:spPr>
          <a:xfrm>
            <a:off x="393700" y="8275098"/>
            <a:ext cx="6070600" cy="1397000"/>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Liste bildirimleri </a:t>
            </a:r>
            <a:r>
              <a:rPr lang="tr-TR" sz="2000" b="1" i="1" dirty="0">
                <a:effectLst>
                  <a:outerShdw blurRad="38100" dist="38100" dir="2700000" algn="tl">
                    <a:srgbClr val="000000">
                      <a:alpha val="43137"/>
                    </a:srgbClr>
                  </a:outerShdw>
                </a:effectLst>
              </a:rPr>
              <a:t>portal.tyf.gov.tr</a:t>
            </a:r>
            <a:r>
              <a:rPr lang="tr-TR" sz="2000" dirty="0"/>
              <a:t> adresinden kulüp ve antrenörlere tanımlı kullanıcı adı ve şifreleri ile giriş yapılarak başvurular tamamlanacaktır.</a:t>
            </a:r>
          </a:p>
        </p:txBody>
      </p:sp>
      <p:pic>
        <p:nvPicPr>
          <p:cNvPr id="8" name="Resim 7">
            <a:extLst>
              <a:ext uri="{FF2B5EF4-FFF2-40B4-BE49-F238E27FC236}">
                <a16:creationId xmlns:a16="http://schemas.microsoft.com/office/drawing/2014/main" id="{68985F95-C489-4BCE-F0F4-06E102176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10" name="Metin kutusu 9">
            <a:extLst>
              <a:ext uri="{FF2B5EF4-FFF2-40B4-BE49-F238E27FC236}">
                <a16:creationId xmlns:a16="http://schemas.microsoft.com/office/drawing/2014/main" id="{33816D57-D540-FA7D-5D3F-A161FF4C349D}"/>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sp>
        <p:nvSpPr>
          <p:cNvPr id="7" name="Metin kutusu 6">
            <a:extLst>
              <a:ext uri="{FF2B5EF4-FFF2-40B4-BE49-F238E27FC236}">
                <a16:creationId xmlns:a16="http://schemas.microsoft.com/office/drawing/2014/main" id="{242FED98-24AC-52B1-61FC-1FB77AF9A044}"/>
              </a:ext>
            </a:extLst>
          </p:cNvPr>
          <p:cNvSpPr txBox="1"/>
          <p:nvPr/>
        </p:nvSpPr>
        <p:spPr>
          <a:xfrm>
            <a:off x="195470" y="1353336"/>
            <a:ext cx="6467060" cy="6721181"/>
          </a:xfrm>
          <a:prstGeom prst="rect">
            <a:avLst/>
          </a:prstGeom>
          <a:solidFill>
            <a:schemeClr val="bg1">
              <a:alpha val="80000"/>
            </a:schemeClr>
          </a:solidFill>
        </p:spPr>
        <p:txBody>
          <a:bodyPr wrap="square">
            <a:noAutofit/>
          </a:bodyPr>
          <a:lstStyle/>
          <a:p>
            <a:r>
              <a:rPr lang="tr-TR" sz="1800" b="1" i="0" u="none" strike="noStrike" baseline="0" dirty="0">
                <a:solidFill>
                  <a:srgbClr val="000000"/>
                </a:solidFill>
                <a:latin typeface="Calibri" panose="020F0502020204030204" pitchFamily="34" charset="0"/>
              </a:rPr>
              <a:t>Müsabaka Tarihi	: </a:t>
            </a:r>
          </a:p>
          <a:p>
            <a:r>
              <a:rPr lang="tr-TR" sz="1800" i="0" u="none" strike="noStrike" baseline="0" dirty="0">
                <a:solidFill>
                  <a:srgbClr val="000000"/>
                </a:solidFill>
                <a:latin typeface="Calibri" panose="020F0502020204030204" pitchFamily="34" charset="0"/>
              </a:rPr>
              <a:t>18-19 TEMMUZ 2026 Cumartesi ve Pazar </a:t>
            </a:r>
          </a:p>
          <a:p>
            <a:endParaRPr lang="tr-TR" sz="1800" b="1" i="0" u="none" strike="noStrike" baseline="0" dirty="0">
              <a:solidFill>
                <a:srgbClr val="000000"/>
              </a:solidFill>
              <a:latin typeface="Calibri" panose="020F0502020204030204" pitchFamily="34" charset="0"/>
            </a:endParaRPr>
          </a:p>
          <a:p>
            <a:r>
              <a:rPr lang="tr-TR" b="1" dirty="0">
                <a:solidFill>
                  <a:srgbClr val="000000"/>
                </a:solidFill>
                <a:latin typeface="Calibri" panose="020F0502020204030204" pitchFamily="34" charset="0"/>
              </a:rPr>
              <a:t>Müsabaka Saati	: </a:t>
            </a:r>
          </a:p>
          <a:p>
            <a:r>
              <a:rPr lang="tr-TR" sz="1400" dirty="0">
                <a:solidFill>
                  <a:srgbClr val="000000"/>
                </a:solidFill>
                <a:latin typeface="Calibri" panose="020F0502020204030204" pitchFamily="34" charset="0"/>
              </a:rPr>
              <a:t>1.Gün Sabah Seansı 09:30 – Akşam Seansı 15.00</a:t>
            </a:r>
          </a:p>
          <a:p>
            <a:r>
              <a:rPr lang="tr-TR" sz="1400" dirty="0">
                <a:solidFill>
                  <a:srgbClr val="000000"/>
                </a:solidFill>
                <a:latin typeface="Calibri" panose="020F0502020204030204" pitchFamily="34" charset="0"/>
              </a:rPr>
              <a:t>2.Gün Sabah Seansı 09:30 – Akşam Seansı 15.00</a:t>
            </a:r>
          </a:p>
          <a:p>
            <a:endParaRPr lang="tr-TR" sz="1800" b="0" i="0" u="none" strike="noStrike" baseline="0" dirty="0">
              <a:solidFill>
                <a:srgbClr val="000000"/>
              </a:solidFill>
              <a:latin typeface="Calibri" panose="020F0502020204030204" pitchFamily="34" charset="0"/>
            </a:endParaRPr>
          </a:p>
          <a:p>
            <a:r>
              <a:rPr lang="tr-TR" sz="1800" b="1" i="0" u="none" strike="noStrike" baseline="0" dirty="0">
                <a:solidFill>
                  <a:srgbClr val="000000"/>
                </a:solidFill>
                <a:latin typeface="Calibri" panose="020F0502020204030204" pitchFamily="34" charset="0"/>
              </a:rPr>
              <a:t>Müsabaka Yeri	:</a:t>
            </a:r>
            <a:r>
              <a:rPr lang="tr-TR" sz="1800" b="0" i="0" u="none" strike="noStrike" baseline="0" dirty="0">
                <a:solidFill>
                  <a:srgbClr val="000000"/>
                </a:solidFill>
                <a:latin typeface="Calibri" panose="020F0502020204030204" pitchFamily="34" charset="0"/>
              </a:rPr>
              <a:t> </a:t>
            </a:r>
          </a:p>
          <a:p>
            <a:r>
              <a:rPr lang="tr-TR" sz="1800" b="0" i="0" u="none" strike="noStrike" baseline="0" dirty="0">
                <a:solidFill>
                  <a:srgbClr val="000000"/>
                </a:solidFill>
                <a:latin typeface="Calibri" panose="020F0502020204030204" pitchFamily="34" charset="0"/>
              </a:rPr>
              <a:t>Kilis Yarı Olimpik Kapalı Yüzme Havuzu (25m)</a:t>
            </a:r>
          </a:p>
          <a:p>
            <a:endParaRPr lang="tr-TR" sz="1800" b="0" i="0" u="none" strike="noStrike" baseline="0" dirty="0">
              <a:solidFill>
                <a:srgbClr val="000000"/>
              </a:solidFill>
              <a:latin typeface="Calibri" panose="020F0502020204030204" pitchFamily="34" charset="0"/>
            </a:endParaRPr>
          </a:p>
          <a:p>
            <a:r>
              <a:rPr lang="tr-TR" sz="1800" b="1" i="0" u="none" strike="noStrike" baseline="0" dirty="0">
                <a:solidFill>
                  <a:srgbClr val="000000"/>
                </a:solidFill>
                <a:latin typeface="Calibri" panose="020F0502020204030204" pitchFamily="34" charset="0"/>
              </a:rPr>
              <a:t>Katılım Yaşı		:</a:t>
            </a:r>
            <a:r>
              <a:rPr lang="tr-TR" sz="1800" i="0" u="none" strike="noStrike" baseline="0" dirty="0">
                <a:solidFill>
                  <a:srgbClr val="000000"/>
                </a:solidFill>
                <a:latin typeface="Calibri" panose="020F0502020204030204" pitchFamily="34" charset="0"/>
              </a:rPr>
              <a:t> </a:t>
            </a:r>
          </a:p>
          <a:p>
            <a:r>
              <a:rPr lang="tr-TR" sz="1700" i="1" u="none" strike="noStrike" baseline="0" dirty="0">
                <a:solidFill>
                  <a:srgbClr val="000000"/>
                </a:solidFill>
                <a:latin typeface="Calibri" panose="020F0502020204030204" pitchFamily="34" charset="0"/>
              </a:rPr>
              <a:t>6-7-8-9-10-11-12-13-14-15 Yaş Grubu </a:t>
            </a:r>
          </a:p>
          <a:p>
            <a:r>
              <a:rPr lang="tr-TR" sz="1700" i="1" u="none" strike="noStrike" baseline="0" dirty="0">
                <a:solidFill>
                  <a:srgbClr val="000000"/>
                </a:solidFill>
                <a:latin typeface="Calibri" panose="020F0502020204030204" pitchFamily="34" charset="0"/>
              </a:rPr>
              <a:t>2011-2012-2013-2014-2015-2016-2017-2018-2019-2020 Kadın-Erkek</a:t>
            </a:r>
          </a:p>
          <a:p>
            <a:endParaRPr lang="tr-TR" sz="1700" b="1" i="1" dirty="0">
              <a:solidFill>
                <a:srgbClr val="000000"/>
              </a:solidFill>
              <a:latin typeface="Calibri" panose="020F0502020204030204" pitchFamily="34" charset="0"/>
            </a:endParaRPr>
          </a:p>
          <a:p>
            <a:r>
              <a:rPr lang="tr-TR" sz="1800" b="0" i="0" u="none" strike="noStrike" baseline="0" dirty="0">
                <a:solidFill>
                  <a:srgbClr val="000000"/>
                </a:solidFill>
                <a:latin typeface="Calibri" panose="020F0502020204030204" pitchFamily="34" charset="0"/>
              </a:rPr>
              <a:t>Sporcu girişleri portal üzerinden yapılacak olup elden girişler ve tasnif dışı sporcuların yüzmesi kabul edilmeyecektir. </a:t>
            </a:r>
          </a:p>
          <a:p>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Akreditasyon zorunludur.</a:t>
            </a:r>
          </a:p>
          <a:p>
            <a:endParaRPr lang="tr-TR" dirty="0">
              <a:solidFill>
                <a:srgbClr val="000000"/>
              </a:solidFill>
              <a:latin typeface="Calibri" panose="020F0502020204030204" pitchFamily="34" charset="0"/>
            </a:endParaRPr>
          </a:p>
          <a:p>
            <a:r>
              <a:rPr lang="tr-TR" dirty="0"/>
              <a:t>Hertürlü bilgi ve önerilerinizi </a:t>
            </a:r>
            <a:r>
              <a:rPr lang="tr-TR" sz="2000" b="1" dirty="0">
                <a:solidFill>
                  <a:srgbClr val="FF0000"/>
                </a:solidFill>
              </a:rPr>
              <a:t>gokhancakioglu03@gmail.com</a:t>
            </a:r>
            <a:r>
              <a:rPr lang="tr-TR" dirty="0"/>
              <a:t> </a:t>
            </a:r>
          </a:p>
          <a:p>
            <a:r>
              <a:rPr lang="tr-TR" dirty="0"/>
              <a:t>e-mail adresine göndermenizi rica ederiz. </a:t>
            </a:r>
          </a:p>
          <a:p>
            <a:endParaRPr lang="tr-TR" dirty="0">
              <a:solidFill>
                <a:srgbClr val="000000"/>
              </a:solidFill>
              <a:latin typeface="Calibri" panose="020F0502020204030204" pitchFamily="34" charset="0"/>
            </a:endParaRPr>
          </a:p>
        </p:txBody>
      </p:sp>
      <p:pic>
        <p:nvPicPr>
          <p:cNvPr id="2" name="Resim 1">
            <a:extLst>
              <a:ext uri="{FF2B5EF4-FFF2-40B4-BE49-F238E27FC236}">
                <a16:creationId xmlns:a16="http://schemas.microsoft.com/office/drawing/2014/main" id="{4108A46A-AAA4-8319-E640-CA6993B01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333850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Çapraz Köşeleri Yuvarlatılmış 4">
            <a:extLst>
              <a:ext uri="{FF2B5EF4-FFF2-40B4-BE49-F238E27FC236}">
                <a16:creationId xmlns:a16="http://schemas.microsoft.com/office/drawing/2014/main" id="{54EB0785-2190-D6D7-DA53-C293B1331E57}"/>
              </a:ext>
            </a:extLst>
          </p:cNvPr>
          <p:cNvSpPr>
            <a:spLocks noGrp="1" noRot="1" noMove="1" noResize="1" noEditPoints="1" noAdjustHandles="1" noChangeArrowheads="1" noChangeShapeType="1"/>
          </p:cNvSpPr>
          <p:nvPr/>
        </p:nvSpPr>
        <p:spPr>
          <a:xfrm>
            <a:off x="141288" y="1569236"/>
            <a:ext cx="6526212" cy="8120864"/>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tr-TR" sz="2800" b="1" dirty="0">
                <a:effectLst>
                  <a:outerShdw blurRad="38100" dist="38100" dir="2700000" algn="tl">
                    <a:srgbClr val="000000">
                      <a:alpha val="43137"/>
                    </a:srgbClr>
                  </a:outerShdw>
                </a:effectLst>
              </a:rPr>
              <a:t>MÜSABAKA KATILIM KURALLARI</a:t>
            </a:r>
          </a:p>
          <a:p>
            <a:pPr>
              <a:spcBef>
                <a:spcPts val="600"/>
              </a:spcBef>
              <a:spcAft>
                <a:spcPts val="600"/>
              </a:spcAft>
            </a:pPr>
            <a:endParaRPr lang="tr-TR" sz="2400" dirty="0"/>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Türkiye Yüzme Federasyonu Müsabaka Genel Talimatları geçerlidir.</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Yarışmalara belirtilen yaş grubu sporcular, </a:t>
            </a:r>
            <a:r>
              <a:rPr lang="tr-TR" sz="2400" b="1" dirty="0">
                <a:solidFill>
                  <a:srgbClr val="FFFF00"/>
                </a:solidFill>
                <a:effectLst>
                  <a:outerShdw blurRad="38100" dist="38100" dir="2700000" algn="tl">
                    <a:srgbClr val="000000">
                      <a:alpha val="43137"/>
                    </a:srgbClr>
                  </a:outerShdw>
                </a:effectLst>
              </a:rPr>
              <a:t>2026</a:t>
            </a:r>
            <a:r>
              <a:rPr lang="tr-TR" sz="2000" dirty="0">
                <a:effectLst>
                  <a:outerShdw blurRad="38100" dist="38100" dir="2700000" algn="tl">
                    <a:srgbClr val="000000">
                      <a:alpha val="43137"/>
                    </a:srgbClr>
                  </a:outerShdw>
                </a:effectLst>
              </a:rPr>
              <a:t> </a:t>
            </a:r>
            <a:r>
              <a:rPr lang="tr-TR" sz="2400" b="1" dirty="0">
                <a:solidFill>
                  <a:srgbClr val="FFFF00"/>
                </a:solidFill>
                <a:effectLst>
                  <a:outerShdw blurRad="38100" dist="38100" dir="2700000" algn="tl">
                    <a:srgbClr val="000000">
                      <a:alpha val="43137"/>
                    </a:srgbClr>
                  </a:outerShdw>
                </a:effectLst>
              </a:rPr>
              <a:t>vizeli sporcular </a:t>
            </a:r>
            <a:r>
              <a:rPr lang="tr-TR" sz="2000" dirty="0">
                <a:effectLst>
                  <a:outerShdw blurRad="38100" dist="38100" dir="2700000" algn="tl">
                    <a:srgbClr val="000000">
                      <a:alpha val="43137"/>
                    </a:srgbClr>
                  </a:outerShdw>
                </a:effectLst>
              </a:rPr>
              <a:t>lisanları ile iştirak edeceklerdir.</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Müsabakalara ferdi lisansa sahip sporcularda katılabileceklerdir.</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Sporcular seans ve güne bakılmaksızın bireysel en fazla </a:t>
            </a:r>
            <a:r>
              <a:rPr lang="tr-TR" sz="2400" b="1" dirty="0">
                <a:solidFill>
                  <a:srgbClr val="FFFF00"/>
                </a:solidFill>
                <a:effectLst>
                  <a:outerShdw blurRad="38100" dist="38100" dir="2700000" algn="tl">
                    <a:srgbClr val="000000">
                      <a:alpha val="43137"/>
                    </a:srgbClr>
                  </a:outerShdw>
                </a:effectLst>
              </a:rPr>
              <a:t>4 yarışa </a:t>
            </a:r>
            <a:r>
              <a:rPr lang="tr-TR" sz="2000" dirty="0">
                <a:effectLst>
                  <a:outerShdw blurRad="38100" dist="38100" dir="2700000" algn="tl">
                    <a:srgbClr val="000000">
                      <a:alpha val="43137"/>
                    </a:srgbClr>
                  </a:outerShdw>
                </a:effectLst>
              </a:rPr>
              <a:t>katılabilirler.</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Havuz güvertesine sadece sporcu ve antrenörler girebilir. Kulüp idarecileri sadece tribünde bulunabilir havuz güvertesine inemez.</a:t>
            </a:r>
          </a:p>
        </p:txBody>
      </p:sp>
      <p:pic>
        <p:nvPicPr>
          <p:cNvPr id="8" name="Resim 7">
            <a:extLst>
              <a:ext uri="{FF2B5EF4-FFF2-40B4-BE49-F238E27FC236}">
                <a16:creationId xmlns:a16="http://schemas.microsoft.com/office/drawing/2014/main" id="{3B2377A9-B6F1-AE1C-038F-ACB016B64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3" name="Metin kutusu 2">
            <a:extLst>
              <a:ext uri="{FF2B5EF4-FFF2-40B4-BE49-F238E27FC236}">
                <a16:creationId xmlns:a16="http://schemas.microsoft.com/office/drawing/2014/main" id="{360DE398-64B1-62DC-A277-8C0B4DE6E55D}"/>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pic>
        <p:nvPicPr>
          <p:cNvPr id="2" name="Resim 1">
            <a:extLst>
              <a:ext uri="{FF2B5EF4-FFF2-40B4-BE49-F238E27FC236}">
                <a16:creationId xmlns:a16="http://schemas.microsoft.com/office/drawing/2014/main" id="{F05E6FDA-2028-A99A-9C49-ED30299C6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161978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Çapraz Köşeleri Yuvarlatılmış 4">
            <a:extLst>
              <a:ext uri="{FF2B5EF4-FFF2-40B4-BE49-F238E27FC236}">
                <a16:creationId xmlns:a16="http://schemas.microsoft.com/office/drawing/2014/main" id="{54EB0785-2190-D6D7-DA53-C293B1331E57}"/>
              </a:ext>
            </a:extLst>
          </p:cNvPr>
          <p:cNvSpPr>
            <a:spLocks/>
          </p:cNvSpPr>
          <p:nvPr/>
        </p:nvSpPr>
        <p:spPr>
          <a:xfrm>
            <a:off x="141288" y="1404135"/>
            <a:ext cx="6526212" cy="8309707"/>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spcAft>
                <a:spcPts val="500"/>
              </a:spcAft>
            </a:pPr>
            <a:r>
              <a:rPr lang="tr-TR" sz="2800" b="1" dirty="0">
                <a:effectLst>
                  <a:outerShdw blurRad="38100" dist="38100" dir="2700000" algn="tl">
                    <a:srgbClr val="000000">
                      <a:alpha val="43137"/>
                    </a:srgbClr>
                  </a:outerShdw>
                </a:effectLst>
              </a:rPr>
              <a:t>MÜSABAKA BİLGİLERİ</a:t>
            </a:r>
          </a:p>
          <a:p>
            <a:pPr marL="342900" indent="-342900" algn="just">
              <a:spcBef>
                <a:spcPts val="500"/>
              </a:spcBef>
              <a:spcAft>
                <a:spcPts val="500"/>
              </a:spcAft>
              <a:buFont typeface="+mj-lt"/>
              <a:buAutoNum type="arabicPeriod"/>
            </a:pPr>
            <a:r>
              <a:rPr lang="tr-TR" sz="2000" b="1" dirty="0">
                <a:solidFill>
                  <a:srgbClr val="FFFF00"/>
                </a:solidFill>
                <a:effectLst>
                  <a:outerShdw blurRad="38100" dist="38100" dir="2700000" algn="tl">
                    <a:srgbClr val="000000">
                      <a:alpha val="43137"/>
                    </a:srgbClr>
                  </a:outerShdw>
                </a:effectLst>
              </a:rPr>
              <a:t>Seans başlama zamanı:</a:t>
            </a:r>
            <a:r>
              <a:rPr lang="tr-TR" sz="2000" dirty="0">
                <a:effectLst>
                  <a:outerShdw blurRad="38100" dist="38100" dir="2700000" algn="tl">
                    <a:srgbClr val="000000">
                      <a:alpha val="43137"/>
                    </a:srgbClr>
                  </a:outerShdw>
                </a:effectLst>
              </a:rPr>
              <a:t> </a:t>
            </a:r>
          </a:p>
          <a:p>
            <a:pPr algn="just">
              <a:spcBef>
                <a:spcPts val="500"/>
              </a:spcBef>
              <a:spcAft>
                <a:spcPts val="500"/>
              </a:spcAft>
            </a:pPr>
            <a:r>
              <a:rPr lang="tr-TR" sz="1600" dirty="0">
                <a:effectLst>
                  <a:outerShdw blurRad="38100" dist="38100" dir="2700000" algn="tl">
                    <a:srgbClr val="000000">
                      <a:alpha val="43137"/>
                    </a:srgbClr>
                  </a:outerShdw>
                </a:effectLst>
              </a:rPr>
              <a:t>	1.Gün Sabah Seansı 09:30 – Akşam Seansı 15.00</a:t>
            </a:r>
          </a:p>
          <a:p>
            <a:pPr algn="just">
              <a:spcBef>
                <a:spcPts val="500"/>
              </a:spcBef>
              <a:spcAft>
                <a:spcPts val="500"/>
              </a:spcAft>
            </a:pPr>
            <a:r>
              <a:rPr lang="tr-TR" sz="1600" dirty="0">
                <a:effectLst>
                  <a:outerShdw blurRad="38100" dist="38100" dir="2700000" algn="tl">
                    <a:srgbClr val="000000">
                      <a:alpha val="43137"/>
                    </a:srgbClr>
                  </a:outerShdw>
                </a:effectLst>
              </a:rPr>
              <a:t>	2.Gün Sabah Seansı 09:30 – Akşam Seansı 15.00</a:t>
            </a:r>
          </a:p>
          <a:p>
            <a:pPr marL="457200" indent="-457200" algn="just">
              <a:spcBef>
                <a:spcPts val="500"/>
              </a:spcBef>
              <a:spcAft>
                <a:spcPts val="500"/>
              </a:spcAft>
              <a:buFont typeface="+mj-lt"/>
              <a:buAutoNum type="arabicPeriod" startAt="2"/>
            </a:pPr>
            <a:r>
              <a:rPr lang="tr-TR" sz="2000" dirty="0">
                <a:effectLst>
                  <a:outerShdw blurRad="38100" dist="38100" dir="2700000" algn="tl">
                    <a:srgbClr val="000000">
                      <a:alpha val="43137"/>
                    </a:srgbClr>
                  </a:outerShdw>
                </a:effectLst>
              </a:rPr>
              <a:t>Tesise girişler ilgili seans başlangıcından 120 dk. önce başlayacaktır. Havuza girişler ilgili seans başlangıcından 90 dk. önce başlayacaktır.</a:t>
            </a:r>
          </a:p>
          <a:p>
            <a:pPr marL="457200" indent="-457200" algn="just">
              <a:spcBef>
                <a:spcPts val="500"/>
              </a:spcBef>
              <a:spcAft>
                <a:spcPts val="500"/>
              </a:spcAft>
              <a:buFont typeface="+mj-lt"/>
              <a:buAutoNum type="arabicPeriod" startAt="2"/>
            </a:pPr>
            <a:r>
              <a:rPr lang="tr-TR" sz="2000" dirty="0">
                <a:effectLst>
                  <a:outerShdw blurRad="38100" dist="38100" dir="2700000" algn="tl">
                    <a:srgbClr val="000000">
                      <a:alpha val="43137"/>
                    </a:srgbClr>
                  </a:outerShdw>
                </a:effectLst>
              </a:rPr>
              <a:t>Seriler hızlı dereceden yavaş dereceye doğru yaş grubuna göre yüzülecektir.</a:t>
            </a:r>
          </a:p>
          <a:p>
            <a:pPr marL="457200" indent="-457200" algn="just">
              <a:spcBef>
                <a:spcPts val="500"/>
              </a:spcBef>
              <a:spcAft>
                <a:spcPts val="500"/>
              </a:spcAft>
              <a:buFont typeface="+mj-lt"/>
              <a:buAutoNum type="arabicPeriod" startAt="2"/>
            </a:pPr>
            <a:r>
              <a:rPr lang="tr-TR" sz="2000" b="1" dirty="0">
                <a:solidFill>
                  <a:srgbClr val="FFFF00"/>
                </a:solidFill>
                <a:effectLst>
                  <a:outerShdw blurRad="38100" dist="38100" dir="2700000" algn="tl">
                    <a:srgbClr val="000000">
                      <a:alpha val="43137"/>
                    </a:srgbClr>
                  </a:outerShdw>
                </a:effectLst>
              </a:rPr>
              <a:t>Seramoni</a:t>
            </a:r>
            <a:r>
              <a:rPr lang="tr-TR" sz="2000" dirty="0">
                <a:effectLst>
                  <a:outerShdw blurRad="38100" dist="38100" dir="2700000" algn="tl">
                    <a:srgbClr val="000000">
                      <a:alpha val="43137"/>
                    </a:srgbClr>
                  </a:outerShdw>
                </a:effectLst>
              </a:rPr>
              <a:t> müsabakaların </a:t>
            </a:r>
            <a:r>
              <a:rPr lang="tr-TR" sz="2000" b="1" dirty="0">
                <a:solidFill>
                  <a:srgbClr val="FFFF00"/>
                </a:solidFill>
                <a:effectLst>
                  <a:outerShdw blurRad="38100" dist="38100" dir="2700000" algn="tl">
                    <a:srgbClr val="000000">
                      <a:alpha val="43137"/>
                    </a:srgbClr>
                  </a:outerShdw>
                </a:effectLst>
              </a:rPr>
              <a:t>1. Günü Akşam seansı başlamadan 15 dk. önce </a:t>
            </a:r>
            <a:r>
              <a:rPr lang="tr-TR" sz="2000" dirty="0">
                <a:effectLst>
                  <a:outerShdw blurRad="38100" dist="38100" dir="2700000" algn="tl">
                    <a:srgbClr val="000000">
                      <a:alpha val="43137"/>
                    </a:srgbClr>
                  </a:outerShdw>
                </a:effectLst>
              </a:rPr>
              <a:t>gerçekleştirilecektir.</a:t>
            </a:r>
          </a:p>
          <a:p>
            <a:pPr marL="457200" indent="-457200" algn="just">
              <a:spcBef>
                <a:spcPts val="500"/>
              </a:spcBef>
              <a:spcAft>
                <a:spcPts val="500"/>
              </a:spcAft>
              <a:buFont typeface="+mj-lt"/>
              <a:buAutoNum type="arabicPeriod" startAt="2"/>
            </a:pPr>
            <a:r>
              <a:rPr lang="tr-TR" sz="2000" dirty="0">
                <a:effectLst>
                  <a:outerShdw blurRad="38100" dist="38100" dir="2700000" algn="tl">
                    <a:srgbClr val="000000">
                      <a:alpha val="43137"/>
                    </a:srgbClr>
                  </a:outerShdw>
                </a:effectLst>
              </a:rPr>
              <a:t>Madalya törenleri ilgili seansın bitiminden 15 dk. sonra gerçekleştirilecektir.</a:t>
            </a:r>
          </a:p>
          <a:p>
            <a:pPr marL="457200" indent="-457200" algn="just">
              <a:spcBef>
                <a:spcPts val="500"/>
              </a:spcBef>
              <a:spcAft>
                <a:spcPts val="500"/>
              </a:spcAft>
              <a:buFont typeface="+mj-lt"/>
              <a:buAutoNum type="arabicPeriod" startAt="2"/>
            </a:pPr>
            <a:r>
              <a:rPr lang="tr-TR" sz="2000" dirty="0">
                <a:effectLst>
                  <a:outerShdw blurRad="38100" dist="38100" dir="2700000" algn="tl">
                    <a:srgbClr val="000000">
                      <a:alpha val="43137"/>
                    </a:srgbClr>
                  </a:outerShdw>
                </a:effectLst>
              </a:rPr>
              <a:t>Müsabaka havuzu ilgili seans başlangıcından 15 dk. önce boşaltılacaktır.</a:t>
            </a:r>
          </a:p>
          <a:p>
            <a:pPr marL="342900" indent="-342900" algn="just">
              <a:spcBef>
                <a:spcPts val="500"/>
              </a:spcBef>
              <a:spcAft>
                <a:spcPts val="500"/>
              </a:spcAft>
              <a:buFont typeface="+mj-lt"/>
              <a:buAutoNum type="arabicPeriod" startAt="2"/>
            </a:pPr>
            <a:endParaRPr lang="tr-TR" dirty="0">
              <a:effectLst>
                <a:outerShdw blurRad="38100" dist="38100" dir="2700000" algn="tl">
                  <a:srgbClr val="000000">
                    <a:alpha val="43137"/>
                  </a:srgbClr>
                </a:outerShdw>
              </a:effectLst>
            </a:endParaRPr>
          </a:p>
        </p:txBody>
      </p:sp>
      <p:pic>
        <p:nvPicPr>
          <p:cNvPr id="8" name="Resim 7">
            <a:extLst>
              <a:ext uri="{FF2B5EF4-FFF2-40B4-BE49-F238E27FC236}">
                <a16:creationId xmlns:a16="http://schemas.microsoft.com/office/drawing/2014/main" id="{3B2377A9-B6F1-AE1C-038F-ACB016B64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3" name="Metin kutusu 2">
            <a:extLst>
              <a:ext uri="{FF2B5EF4-FFF2-40B4-BE49-F238E27FC236}">
                <a16:creationId xmlns:a16="http://schemas.microsoft.com/office/drawing/2014/main" id="{61301099-E675-8448-557E-BEBA574BA7EA}"/>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pic>
        <p:nvPicPr>
          <p:cNvPr id="2" name="Resim 1">
            <a:extLst>
              <a:ext uri="{FF2B5EF4-FFF2-40B4-BE49-F238E27FC236}">
                <a16:creationId xmlns:a16="http://schemas.microsoft.com/office/drawing/2014/main" id="{79A2443B-2CEE-ADA1-F721-E713A0010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390008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Çapraz Köşeleri Yuvarlatılmış 4">
            <a:extLst>
              <a:ext uri="{FF2B5EF4-FFF2-40B4-BE49-F238E27FC236}">
                <a16:creationId xmlns:a16="http://schemas.microsoft.com/office/drawing/2014/main" id="{54EB0785-2190-D6D7-DA53-C293B1331E57}"/>
              </a:ext>
            </a:extLst>
          </p:cNvPr>
          <p:cNvSpPr>
            <a:spLocks/>
          </p:cNvSpPr>
          <p:nvPr/>
        </p:nvSpPr>
        <p:spPr>
          <a:xfrm>
            <a:off x="141288" y="1404135"/>
            <a:ext cx="6526212" cy="8309707"/>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spcAft>
                <a:spcPts val="500"/>
              </a:spcAft>
            </a:pPr>
            <a:r>
              <a:rPr lang="tr-TR" sz="2800" b="1" dirty="0">
                <a:effectLst>
                  <a:outerShdw blurRad="38100" dist="38100" dir="2700000" algn="tl">
                    <a:srgbClr val="000000">
                      <a:alpha val="43137"/>
                    </a:srgbClr>
                  </a:outerShdw>
                </a:effectLst>
              </a:rPr>
              <a:t>MÜSABAKA BİLGİLERİ</a:t>
            </a:r>
          </a:p>
          <a:p>
            <a:pPr marL="457200" indent="-457200" algn="just">
              <a:spcBef>
                <a:spcPts val="500"/>
              </a:spcBef>
              <a:spcAft>
                <a:spcPts val="500"/>
              </a:spcAft>
              <a:buFont typeface="+mj-lt"/>
              <a:buAutoNum type="arabicPeriod" startAt="7"/>
            </a:pPr>
            <a:r>
              <a:rPr lang="tr-TR" sz="2000" dirty="0">
                <a:effectLst>
                  <a:outerShdw blurRad="38100" dist="38100" dir="2700000" algn="tl">
                    <a:srgbClr val="000000">
                      <a:alpha val="43137"/>
                    </a:srgbClr>
                  </a:outerShdw>
                </a:effectLst>
              </a:rPr>
              <a:t>6 kulvarlı müsabaka havuzlarında 1. ve 6. kulvarlar çıkış ve dönüş, 2. ve 5. kulvarlar tempo kulvarı olarak kullanılacaktır. Isınma saatinin bitiminden 15 dk. önce ek olarak 4. kulvar çıkış ve dönüş kulvarlarına ilave olarak kullanılacaktır. Diğer kulvarlar ısınma kulvarı olup suya girişler oturarak gerçekleştirilecektir.</a:t>
            </a:r>
          </a:p>
          <a:p>
            <a:pPr marL="457200" indent="-457200" algn="just">
              <a:spcBef>
                <a:spcPts val="500"/>
              </a:spcBef>
              <a:spcAft>
                <a:spcPts val="500"/>
              </a:spcAft>
              <a:buFont typeface="+mj-lt"/>
              <a:buAutoNum type="arabicPeriod" startAt="7"/>
            </a:pPr>
            <a:r>
              <a:rPr lang="tr-TR" sz="2000" dirty="0">
                <a:effectLst>
                  <a:outerShdw blurRad="38100" dist="38100" dir="2700000" algn="tl">
                    <a:srgbClr val="000000">
                      <a:alpha val="43137"/>
                    </a:srgbClr>
                  </a:outerShdw>
                </a:effectLst>
              </a:rPr>
              <a:t>Isınmalar esnasında havuza girişler, oturarak yada merdiven aracılığı ile sağlanacaktır.</a:t>
            </a:r>
          </a:p>
          <a:p>
            <a:pPr marL="457200" indent="-457200" algn="just">
              <a:spcBef>
                <a:spcPts val="500"/>
              </a:spcBef>
              <a:spcAft>
                <a:spcPts val="500"/>
              </a:spcAft>
              <a:buFont typeface="+mj-lt"/>
              <a:buAutoNum type="arabicPeriod" startAt="7"/>
            </a:pPr>
            <a:r>
              <a:rPr lang="tr-TR" sz="2000" dirty="0">
                <a:effectLst>
                  <a:outerShdw blurRad="38100" dist="38100" dir="2700000" algn="tl">
                    <a:srgbClr val="000000">
                      <a:alpha val="43137"/>
                    </a:srgbClr>
                  </a:outerShdw>
                </a:effectLst>
              </a:rPr>
              <a:t>Müsabaka havuzu ilgili seans başlangıcından 15 dk önce boşaltılacaktır.</a:t>
            </a:r>
          </a:p>
          <a:p>
            <a:pPr marL="457200" indent="-457200" algn="just">
              <a:spcBef>
                <a:spcPts val="500"/>
              </a:spcBef>
              <a:spcAft>
                <a:spcPts val="500"/>
              </a:spcAft>
              <a:buFont typeface="+mj-lt"/>
              <a:buAutoNum type="arabicPeriod" startAt="7"/>
            </a:pPr>
            <a:r>
              <a:rPr lang="tr-TR" sz="2000" dirty="0">
                <a:effectLst>
                  <a:outerShdw blurRad="38100" dist="38100" dir="2700000" algn="tl">
                    <a:srgbClr val="000000">
                      <a:alpha val="43137"/>
                    </a:srgbClr>
                  </a:outerShdw>
                </a:effectLst>
              </a:rPr>
              <a:t>6. 3., 4. Ve 5. Maddedeki hususlar en az 2 hakem tarafından denetlenecektir.</a:t>
            </a:r>
          </a:p>
          <a:p>
            <a:pPr marL="457200" indent="-457200" algn="just">
              <a:spcBef>
                <a:spcPts val="500"/>
              </a:spcBef>
              <a:spcAft>
                <a:spcPts val="500"/>
              </a:spcAft>
              <a:buFont typeface="+mj-lt"/>
              <a:buAutoNum type="arabicPeriod" startAt="7"/>
            </a:pPr>
            <a:r>
              <a:rPr lang="tr-TR" sz="2000" dirty="0">
                <a:effectLst>
                  <a:outerShdw blurRad="38100" dist="38100" dir="2700000" algn="tl">
                    <a:srgbClr val="000000">
                      <a:alpha val="43137"/>
                    </a:srgbClr>
                  </a:outerShdw>
                </a:effectLst>
              </a:rPr>
              <a:t>Türkiye Yüzme Federasyonu ve İl Temsilciliği gerekli gördüğü durumlarda yarışma programı, tarih, işleyiş ve </a:t>
            </a:r>
            <a:r>
              <a:rPr lang="tr-TR" sz="2000" dirty="0" err="1">
                <a:effectLst>
                  <a:outerShdw blurRad="38100" dist="38100" dir="2700000" algn="tl">
                    <a:srgbClr val="000000">
                      <a:alpha val="43137"/>
                    </a:srgbClr>
                  </a:outerShdw>
                </a:effectLst>
              </a:rPr>
              <a:t>reglamanında</a:t>
            </a:r>
            <a:r>
              <a:rPr lang="tr-TR" sz="2000" dirty="0">
                <a:effectLst>
                  <a:outerShdw blurRad="38100" dist="38100" dir="2700000" algn="tl">
                    <a:srgbClr val="000000">
                      <a:alpha val="43137"/>
                    </a:srgbClr>
                  </a:outerShdw>
                </a:effectLst>
              </a:rPr>
              <a:t> her türlü değişikliği yapma hakkına sahiptir</a:t>
            </a:r>
            <a:r>
              <a:rPr lang="tr-TR" dirty="0">
                <a:effectLst>
                  <a:outerShdw blurRad="38100" dist="38100" dir="2700000" algn="tl">
                    <a:srgbClr val="000000">
                      <a:alpha val="43137"/>
                    </a:srgbClr>
                  </a:outerShdw>
                </a:effectLst>
              </a:rPr>
              <a:t>.</a:t>
            </a:r>
          </a:p>
        </p:txBody>
      </p:sp>
      <p:pic>
        <p:nvPicPr>
          <p:cNvPr id="8" name="Resim 7">
            <a:extLst>
              <a:ext uri="{FF2B5EF4-FFF2-40B4-BE49-F238E27FC236}">
                <a16:creationId xmlns:a16="http://schemas.microsoft.com/office/drawing/2014/main" id="{3B2377A9-B6F1-AE1C-038F-ACB016B64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3" name="Metin kutusu 2">
            <a:extLst>
              <a:ext uri="{FF2B5EF4-FFF2-40B4-BE49-F238E27FC236}">
                <a16:creationId xmlns:a16="http://schemas.microsoft.com/office/drawing/2014/main" id="{61301099-E675-8448-557E-BEBA574BA7EA}"/>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pic>
        <p:nvPicPr>
          <p:cNvPr id="2" name="Resim 1">
            <a:extLst>
              <a:ext uri="{FF2B5EF4-FFF2-40B4-BE49-F238E27FC236}">
                <a16:creationId xmlns:a16="http://schemas.microsoft.com/office/drawing/2014/main" id="{F37239A1-6714-520B-5542-AD3F6253C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286459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617EE-7804-A038-1219-5D881D0E1982}"/>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722BA904-9CFA-F3E8-231E-DC57B9648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2" name="Dikdörtgen: Köşeleri Yuvarlatılmış 1">
            <a:extLst>
              <a:ext uri="{FF2B5EF4-FFF2-40B4-BE49-F238E27FC236}">
                <a16:creationId xmlns:a16="http://schemas.microsoft.com/office/drawing/2014/main" id="{1E1EB73C-DF37-B4B1-3736-0D4F666B14CE}"/>
              </a:ext>
            </a:extLst>
          </p:cNvPr>
          <p:cNvSpPr/>
          <p:nvPr/>
        </p:nvSpPr>
        <p:spPr>
          <a:xfrm>
            <a:off x="175068" y="6541726"/>
            <a:ext cx="6526212" cy="974953"/>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b="1" i="0" u="none" strike="noStrike" baseline="0" dirty="0">
                <a:solidFill>
                  <a:srgbClr val="000000"/>
                </a:solidFill>
              </a:rPr>
              <a:t>NOT: </a:t>
            </a:r>
            <a:r>
              <a:rPr lang="tr-TR" sz="1800" b="0" i="0" u="none" strike="noStrike" baseline="0" dirty="0">
                <a:solidFill>
                  <a:srgbClr val="000000"/>
                </a:solidFill>
              </a:rPr>
              <a:t>Gerekli görülen durumlarda müsabakalarda il temsilciliği tarafından değişiklik yapılabilir.</a:t>
            </a:r>
            <a:endParaRPr lang="tr-TR" dirty="0"/>
          </a:p>
        </p:txBody>
      </p:sp>
      <p:sp>
        <p:nvSpPr>
          <p:cNvPr id="3" name="Dikdörtgen: Çapraz Köşeleri Yuvarlatılmış 2">
            <a:extLst>
              <a:ext uri="{FF2B5EF4-FFF2-40B4-BE49-F238E27FC236}">
                <a16:creationId xmlns:a16="http://schemas.microsoft.com/office/drawing/2014/main" id="{358E70EA-06EB-B3A5-C69A-7F050438BE0F}"/>
              </a:ext>
            </a:extLst>
          </p:cNvPr>
          <p:cNvSpPr/>
          <p:nvPr/>
        </p:nvSpPr>
        <p:spPr>
          <a:xfrm>
            <a:off x="175068" y="3945261"/>
            <a:ext cx="6526212" cy="2239617"/>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tr-TR" sz="2800" b="1" dirty="0">
                <a:effectLst>
                  <a:outerShdw blurRad="38100" dist="38100" dir="2700000" algn="tl">
                    <a:srgbClr val="000000">
                      <a:alpha val="43137"/>
                    </a:srgbClr>
                  </a:outerShdw>
                </a:effectLst>
              </a:rPr>
              <a:t>MÜSABAKA İTİRAZ BİLGİLERİ</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Müsabakadaki itirazlar dilekçe ve 3.000 </a:t>
            </a:r>
            <a:r>
              <a:rPr lang="tr-TR" sz="2000" dirty="0" err="1">
                <a:effectLst>
                  <a:outerShdw blurRad="38100" dist="38100" dir="2700000" algn="tl">
                    <a:srgbClr val="000000">
                      <a:alpha val="43137"/>
                    </a:srgbClr>
                  </a:outerShdw>
                </a:effectLst>
              </a:rPr>
              <a:t>tl</a:t>
            </a:r>
            <a:r>
              <a:rPr lang="tr-TR" sz="2000" dirty="0">
                <a:effectLst>
                  <a:outerShdw blurRad="38100" dist="38100" dir="2700000" algn="tl">
                    <a:srgbClr val="000000">
                      <a:alpha val="43137"/>
                    </a:srgbClr>
                  </a:outerShdw>
                </a:effectLst>
              </a:rPr>
              <a:t> itiraz bedeli ile müsabaka baş hakemine yapılacaktır.</a:t>
            </a:r>
          </a:p>
        </p:txBody>
      </p:sp>
      <p:sp>
        <p:nvSpPr>
          <p:cNvPr id="5" name="Metin kutusu 4">
            <a:extLst>
              <a:ext uri="{FF2B5EF4-FFF2-40B4-BE49-F238E27FC236}">
                <a16:creationId xmlns:a16="http://schemas.microsoft.com/office/drawing/2014/main" id="{8F9248DF-6682-E9FF-C74D-670DF78BB35A}"/>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sp>
        <p:nvSpPr>
          <p:cNvPr id="4" name="Dikdörtgen: Çapraz Köşeleri Yuvarlatılmış 3">
            <a:extLst>
              <a:ext uri="{FF2B5EF4-FFF2-40B4-BE49-F238E27FC236}">
                <a16:creationId xmlns:a16="http://schemas.microsoft.com/office/drawing/2014/main" id="{133B6D11-C81F-46DE-E656-FD3D6F2581DC}"/>
              </a:ext>
            </a:extLst>
          </p:cNvPr>
          <p:cNvSpPr/>
          <p:nvPr/>
        </p:nvSpPr>
        <p:spPr>
          <a:xfrm>
            <a:off x="175068" y="1763894"/>
            <a:ext cx="6526212" cy="1815329"/>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tr-TR" sz="2800" b="1" dirty="0">
                <a:effectLst>
                  <a:outerShdw blurRad="38100" dist="38100" dir="2700000" algn="tl">
                    <a:srgbClr val="000000">
                      <a:alpha val="43137"/>
                    </a:srgbClr>
                  </a:outerShdw>
                </a:effectLst>
              </a:rPr>
              <a:t>ÖDÜLLENDİRME</a:t>
            </a:r>
          </a:p>
          <a:p>
            <a:pPr marL="342900" indent="-342900" algn="just">
              <a:spcBef>
                <a:spcPts val="600"/>
              </a:spcBef>
              <a:spcAft>
                <a:spcPts val="600"/>
              </a:spcAft>
              <a:buFont typeface="+mj-lt"/>
              <a:buAutoNum type="arabicPeriod"/>
            </a:pPr>
            <a:r>
              <a:rPr lang="tr-TR" sz="2000" dirty="0">
                <a:effectLst>
                  <a:outerShdw blurRad="38100" dist="38100" dir="2700000" algn="tl">
                    <a:srgbClr val="000000">
                      <a:alpha val="43137"/>
                    </a:srgbClr>
                  </a:outerShdw>
                </a:effectLst>
              </a:rPr>
              <a:t>Yarışmaya katılan sporculardan ilk 3’e girenlere 1 adet katılım madalyası ile ödüllendirilecektir.</a:t>
            </a:r>
          </a:p>
        </p:txBody>
      </p:sp>
      <p:pic>
        <p:nvPicPr>
          <p:cNvPr id="6" name="Resim 5">
            <a:extLst>
              <a:ext uri="{FF2B5EF4-FFF2-40B4-BE49-F238E27FC236}">
                <a16:creationId xmlns:a16="http://schemas.microsoft.com/office/drawing/2014/main" id="{BB5DD1C7-66A2-BD17-8F92-BBF350CDB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109974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3B2377A9-B6F1-AE1C-038F-ACB016B64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7" y="93061"/>
            <a:ext cx="1268917" cy="1248377"/>
          </a:xfrm>
          <a:prstGeom prst="rect">
            <a:avLst/>
          </a:prstGeom>
        </p:spPr>
      </p:pic>
      <p:sp>
        <p:nvSpPr>
          <p:cNvPr id="3" name="Dikdörtgen: Köşeleri Yuvarlatılmış 2">
            <a:extLst>
              <a:ext uri="{FF2B5EF4-FFF2-40B4-BE49-F238E27FC236}">
                <a16:creationId xmlns:a16="http://schemas.microsoft.com/office/drawing/2014/main" id="{19BAE922-B179-416A-2977-98FEA323B520}"/>
              </a:ext>
            </a:extLst>
          </p:cNvPr>
          <p:cNvSpPr/>
          <p:nvPr/>
        </p:nvSpPr>
        <p:spPr>
          <a:xfrm>
            <a:off x="96499" y="9050525"/>
            <a:ext cx="2023013" cy="7624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400" dirty="0"/>
              <a:t>Sekreterya İrtibat</a:t>
            </a:r>
            <a:br>
              <a:rPr lang="tr-TR" sz="1400" dirty="0"/>
            </a:br>
            <a:r>
              <a:rPr lang="tr-TR" sz="1400" dirty="0"/>
              <a:t>Burak KOYUNCU</a:t>
            </a:r>
          </a:p>
          <a:p>
            <a:pPr algn="ctr"/>
            <a:r>
              <a:rPr lang="tr-TR" sz="1400" dirty="0"/>
              <a:t>0 551 130 18 32</a:t>
            </a:r>
          </a:p>
        </p:txBody>
      </p:sp>
      <p:sp>
        <p:nvSpPr>
          <p:cNvPr id="4" name="Dikdörtgen: Çapraz Köşeleri Yuvarlatılmış 3">
            <a:extLst>
              <a:ext uri="{FF2B5EF4-FFF2-40B4-BE49-F238E27FC236}">
                <a16:creationId xmlns:a16="http://schemas.microsoft.com/office/drawing/2014/main" id="{31AC7CD5-6CC4-8C34-A6F4-4FEFBE2477CF}"/>
              </a:ext>
            </a:extLst>
          </p:cNvPr>
          <p:cNvSpPr>
            <a:spLocks/>
          </p:cNvSpPr>
          <p:nvPr/>
        </p:nvSpPr>
        <p:spPr>
          <a:xfrm>
            <a:off x="96253" y="1353336"/>
            <a:ext cx="6665494" cy="7450422"/>
          </a:xfrm>
          <a:prstGeom prst="round2Diag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tr-TR" sz="2000" b="1" dirty="0">
                <a:effectLst>
                  <a:outerShdw blurRad="38100" dist="38100" dir="2700000" algn="tl">
                    <a:srgbClr val="000000">
                      <a:alpha val="43137"/>
                    </a:srgbClr>
                  </a:outerShdw>
                </a:effectLst>
              </a:rPr>
              <a:t>MÜSABAKA PROGRAMI</a:t>
            </a:r>
          </a:p>
          <a:p>
            <a:pPr>
              <a:spcBef>
                <a:spcPts val="600"/>
              </a:spcBef>
              <a:spcAft>
                <a:spcPts val="600"/>
              </a:spcAft>
            </a:pPr>
            <a:endParaRPr lang="tr-TR" dirty="0"/>
          </a:p>
        </p:txBody>
      </p:sp>
      <p:sp>
        <p:nvSpPr>
          <p:cNvPr id="6" name="Metin kutusu 5">
            <a:extLst>
              <a:ext uri="{FF2B5EF4-FFF2-40B4-BE49-F238E27FC236}">
                <a16:creationId xmlns:a16="http://schemas.microsoft.com/office/drawing/2014/main" id="{F56C790C-403D-B14F-E301-AA3617F6A2F6}"/>
              </a:ext>
            </a:extLst>
          </p:cNvPr>
          <p:cNvSpPr txBox="1"/>
          <p:nvPr/>
        </p:nvSpPr>
        <p:spPr>
          <a:xfrm>
            <a:off x="2119512" y="336179"/>
            <a:ext cx="2637325" cy="707886"/>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none" rtlCol="0">
            <a:spAutoFit/>
          </a:bodyPr>
          <a:lstStyle/>
          <a:p>
            <a:pPr algn="ctr"/>
            <a:r>
              <a:rPr lang="tr-TR" sz="2000" b="1" dirty="0">
                <a:solidFill>
                  <a:schemeClr val="bg1"/>
                </a:solidFill>
                <a:effectLst>
                  <a:outerShdw blurRad="38100" dist="38100" dir="2700000" algn="tl">
                    <a:srgbClr val="000000">
                      <a:alpha val="43137"/>
                    </a:srgbClr>
                  </a:outerShdw>
                </a:effectLst>
              </a:rPr>
              <a:t>KİLİS </a:t>
            </a:r>
          </a:p>
          <a:p>
            <a:pPr algn="ctr"/>
            <a:r>
              <a:rPr lang="tr-TR" sz="2000" b="1" dirty="0">
                <a:solidFill>
                  <a:schemeClr val="bg1"/>
                </a:solidFill>
                <a:effectLst>
                  <a:outerShdw blurRad="38100" dist="38100" dir="2700000" algn="tl">
                    <a:srgbClr val="000000">
                      <a:alpha val="43137"/>
                    </a:srgbClr>
                  </a:outerShdw>
                </a:effectLst>
              </a:rPr>
              <a:t>YÜZME İL TEMSİLCİLİĞİ</a:t>
            </a:r>
          </a:p>
        </p:txBody>
      </p:sp>
      <p:graphicFrame>
        <p:nvGraphicFramePr>
          <p:cNvPr id="5" name="Tablo 4">
            <a:extLst>
              <a:ext uri="{FF2B5EF4-FFF2-40B4-BE49-F238E27FC236}">
                <a16:creationId xmlns:a16="http://schemas.microsoft.com/office/drawing/2014/main" id="{CC9C7476-3AE7-4C1B-DBC5-09BE3DE17BDE}"/>
              </a:ext>
            </a:extLst>
          </p:cNvPr>
          <p:cNvGraphicFramePr>
            <a:graphicFrameLocks noGrp="1"/>
          </p:cNvGraphicFramePr>
          <p:nvPr>
            <p:extLst>
              <p:ext uri="{D42A27DB-BD31-4B8C-83A1-F6EECF244321}">
                <p14:modId xmlns:p14="http://schemas.microsoft.com/office/powerpoint/2010/main" val="3836237679"/>
              </p:ext>
            </p:extLst>
          </p:nvPr>
        </p:nvGraphicFramePr>
        <p:xfrm>
          <a:off x="769621" y="2240280"/>
          <a:ext cx="5099233" cy="5983683"/>
        </p:xfrm>
        <a:graphic>
          <a:graphicData uri="http://schemas.openxmlformats.org/drawingml/2006/table">
            <a:tbl>
              <a:tblPr firstRow="1" firstCol="1" bandRow="1"/>
              <a:tblGrid>
                <a:gridCol w="1397563">
                  <a:extLst>
                    <a:ext uri="{9D8B030D-6E8A-4147-A177-3AD203B41FA5}">
                      <a16:colId xmlns:a16="http://schemas.microsoft.com/office/drawing/2014/main" val="2570890000"/>
                    </a:ext>
                  </a:extLst>
                </a:gridCol>
                <a:gridCol w="814794">
                  <a:extLst>
                    <a:ext uri="{9D8B030D-6E8A-4147-A177-3AD203B41FA5}">
                      <a16:colId xmlns:a16="http://schemas.microsoft.com/office/drawing/2014/main" val="674365244"/>
                    </a:ext>
                  </a:extLst>
                </a:gridCol>
                <a:gridCol w="1960506">
                  <a:extLst>
                    <a:ext uri="{9D8B030D-6E8A-4147-A177-3AD203B41FA5}">
                      <a16:colId xmlns:a16="http://schemas.microsoft.com/office/drawing/2014/main" val="1510758119"/>
                    </a:ext>
                  </a:extLst>
                </a:gridCol>
                <a:gridCol w="926370">
                  <a:extLst>
                    <a:ext uri="{9D8B030D-6E8A-4147-A177-3AD203B41FA5}">
                      <a16:colId xmlns:a16="http://schemas.microsoft.com/office/drawing/2014/main" val="3864084876"/>
                    </a:ext>
                  </a:extLst>
                </a:gridCol>
              </a:tblGrid>
              <a:tr h="387908">
                <a:tc gridSpan="2">
                  <a:txBody>
                    <a:bodyPr/>
                    <a:lstStyle/>
                    <a:p>
                      <a:pPr algn="ctr"/>
                      <a:r>
                        <a:rPr lang="tr-TR"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1.GÜN SABAH SEANSI   (09:30)</a:t>
                      </a:r>
                      <a:endParaRPr lang="tr-TR" dirty="0"/>
                    </a:p>
                  </a:txBody>
                  <a:tcPr marL="62753" marR="62753"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57150" cap="flat" cmpd="dbl"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222A35"/>
                    </a:solidFill>
                  </a:tcPr>
                </a:tc>
                <a:tc hMerge="1">
                  <a:txBody>
                    <a:bodyPr/>
                    <a:lstStyle/>
                    <a:p>
                      <a:endParaRPr lang="tr-TR"/>
                    </a:p>
                  </a:txBody>
                  <a:tcPr>
                    <a:lnL w="12700" cap="flat" cmpd="sng" algn="ctr">
                      <a:solidFill>
                        <a:srgbClr val="2F5496"/>
                      </a:solidFill>
                      <a:prstDash val="solid"/>
                      <a:round/>
                      <a:headEnd type="none" w="med" len="med"/>
                      <a:tailEnd type="none" w="med" len="med"/>
                    </a:lnL>
                  </a:tcPr>
                </a:tc>
                <a:tc gridSpan="2">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tr-TR"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2.GÜN SABAH SEANSI   (09:30)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53" marR="62753"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57150" cap="flat" cmpd="dbl"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222A35"/>
                    </a:solidFill>
                  </a:tcPr>
                </a:tc>
                <a:tc hMerge="1">
                  <a:txBody>
                    <a:bodyPr/>
                    <a:lstStyle/>
                    <a:p>
                      <a:endParaRPr lang="tr-TR"/>
                    </a:p>
                  </a:txBody>
                  <a:tcPr/>
                </a:tc>
                <a:extLst>
                  <a:ext uri="{0D108BD9-81ED-4DB2-BD59-A6C34878D82A}">
                    <a16:rowId xmlns:a16="http://schemas.microsoft.com/office/drawing/2014/main" val="2582812439"/>
                  </a:ext>
                </a:extLst>
              </a:tr>
              <a:tr h="464529">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100 m SIRTÜSTÜ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50 m SERBEST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1387142093"/>
                  </a:ext>
                </a:extLst>
              </a:tr>
              <a:tr h="456987">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 m KURBAĞALAMA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100 m SERBEST</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3527912723"/>
                  </a:ext>
                </a:extLst>
              </a:tr>
              <a:tr h="456987">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50 m SIRTÜSTÜ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de-DE"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0 </a:t>
                      </a: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 KELEBEK</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1249851055"/>
                  </a:ext>
                </a:extLst>
              </a:tr>
              <a:tr h="456987">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 m KELEBEK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de-DE"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0 </a:t>
                      </a: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 SERBEST</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3547574855"/>
                  </a:ext>
                </a:extLst>
              </a:tr>
              <a:tr h="456987">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4X50 m SERBEST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4X50 m KARIŞIK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44706601"/>
                  </a:ext>
                </a:extLst>
              </a:tr>
              <a:tr h="456987">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4X50 m SERBEST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4X50 m KARIŞIK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1608041885"/>
                  </a:ext>
                </a:extLst>
              </a:tr>
              <a:tr h="296119">
                <a:tc gridSpan="4">
                  <a:txBody>
                    <a:bodyPr/>
                    <a:lstStyle/>
                    <a:p>
                      <a:endParaRPr lang="tr-TR"/>
                    </a:p>
                  </a:txBody>
                  <a:tcPr>
                    <a:lnT w="12700" cap="flat" cmpd="sng" algn="ctr">
                      <a:solidFill>
                        <a:srgbClr val="2F5496"/>
                      </a:solidFill>
                      <a:prstDash val="solid"/>
                      <a:round/>
                      <a:headEnd type="none" w="med" len="med"/>
                      <a:tailEnd type="none" w="med" len="med"/>
                    </a:lnT>
                  </a:tcPr>
                </a:tc>
                <a:tc hMerge="1">
                  <a:txBody>
                    <a:bodyPr/>
                    <a:lstStyle/>
                    <a:p>
                      <a:endParaRPr lang="tr-TR"/>
                    </a:p>
                  </a:txBody>
                  <a:tcPr>
                    <a:lnT w="12700" cap="flat" cmpd="sng" algn="ctr">
                      <a:solidFill>
                        <a:srgbClr val="2F5496"/>
                      </a:solidFill>
                      <a:prstDash val="solid"/>
                      <a:round/>
                      <a:headEnd type="none" w="med" len="med"/>
                      <a:tailEnd type="none" w="med" len="med"/>
                    </a:lnT>
                  </a:tcPr>
                </a:tc>
                <a:tc hMerge="1">
                  <a:txBody>
                    <a:bodyPr/>
                    <a:lstStyle/>
                    <a:p>
                      <a:endParaRPr lang="tr-TR"/>
                    </a:p>
                  </a:txBody>
                  <a:tcPr>
                    <a:lnT w="12700" cap="flat" cmpd="sng" algn="ctr">
                      <a:solidFill>
                        <a:srgbClr val="2F5496"/>
                      </a:solidFill>
                      <a:prstDash val="solid"/>
                      <a:round/>
                      <a:headEnd type="none" w="med" len="med"/>
                      <a:tailEnd type="none" w="med" len="med"/>
                    </a:lnT>
                  </a:tcPr>
                </a:tc>
                <a:tc hMerge="1">
                  <a:txBody>
                    <a:bodyPr/>
                    <a:lstStyle/>
                    <a:p>
                      <a:endParaRPr lang="tr-TR"/>
                    </a:p>
                  </a:txBody>
                  <a:tcPr/>
                </a:tc>
                <a:extLst>
                  <a:ext uri="{0D108BD9-81ED-4DB2-BD59-A6C34878D82A}">
                    <a16:rowId xmlns:a16="http://schemas.microsoft.com/office/drawing/2014/main" val="2185593843"/>
                  </a:ext>
                </a:extLst>
              </a:tr>
              <a:tr h="387908">
                <a:tc gridSpan="2">
                  <a:txBody>
                    <a:bodyPr/>
                    <a:lstStyle/>
                    <a:p>
                      <a:pPr algn="ctr"/>
                      <a:r>
                        <a:rPr lang="tr-TR"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1.GÜN AKŞAM SEANSI   (15:00)</a:t>
                      </a:r>
                      <a:endParaRPr lang="tr-TR" dirty="0"/>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B w="12700" cap="flat" cmpd="sng" algn="ctr">
                      <a:solidFill>
                        <a:srgbClr val="2F5496"/>
                      </a:solidFill>
                      <a:prstDash val="solid"/>
                      <a:round/>
                      <a:headEnd type="none" w="med" len="med"/>
                      <a:tailEnd type="none" w="med" len="med"/>
                    </a:lnB>
                    <a:solidFill>
                      <a:srgbClr val="222A35"/>
                    </a:solidFill>
                  </a:tcPr>
                </a:tc>
                <a:tc hMerge="1">
                  <a:txBody>
                    <a:bodyPr/>
                    <a:lstStyle/>
                    <a:p>
                      <a:endParaRPr lang="tr-TR"/>
                    </a:p>
                  </a:txBody>
                  <a:tcPr>
                    <a:lnL w="12700" cap="flat" cmpd="sng" algn="ctr">
                      <a:solidFill>
                        <a:srgbClr val="2F5496"/>
                      </a:solidFill>
                      <a:prstDash val="solid"/>
                      <a:round/>
                      <a:headEnd type="none" w="med" len="med"/>
                      <a:tailEnd type="none" w="med" len="med"/>
                    </a:lnL>
                  </a:tcPr>
                </a:tc>
                <a:tc gridSpan="2">
                  <a:txBody>
                    <a:bodyPr/>
                    <a:lstStyle/>
                    <a:p>
                      <a:pPr algn="ctr">
                        <a:lnSpc>
                          <a:spcPct val="107000"/>
                        </a:lnSpc>
                        <a:spcAft>
                          <a:spcPts val="800"/>
                        </a:spcAft>
                      </a:pPr>
                      <a:r>
                        <a:rPr lang="tr-TR"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2.GÜN AKŞAM SEANSI   (15:00)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B w="12700" cap="flat" cmpd="sng" algn="ctr">
                      <a:solidFill>
                        <a:srgbClr val="2F5496"/>
                      </a:solidFill>
                      <a:prstDash val="solid"/>
                      <a:round/>
                      <a:headEnd type="none" w="med" len="med"/>
                      <a:tailEnd type="none" w="med" len="med"/>
                    </a:lnB>
                    <a:solidFill>
                      <a:srgbClr val="222A35"/>
                    </a:solidFill>
                  </a:tcPr>
                </a:tc>
                <a:tc hMerge="1">
                  <a:txBody>
                    <a:bodyPr/>
                    <a:lstStyle/>
                    <a:p>
                      <a:endParaRPr lang="tr-TR"/>
                    </a:p>
                  </a:txBody>
                  <a:tcPr/>
                </a:tc>
                <a:extLst>
                  <a:ext uri="{0D108BD9-81ED-4DB2-BD59-A6C34878D82A}">
                    <a16:rowId xmlns:a16="http://schemas.microsoft.com/office/drawing/2014/main" val="3584167523"/>
                  </a:ext>
                </a:extLst>
              </a:tr>
              <a:tr h="475802">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 m SIRTÜSTÜ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nb-NO"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0 </a:t>
                      </a: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 </a:t>
                      </a:r>
                      <a:r>
                        <a:rPr lang="nb-NO"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t>
                      </a: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URBAĞALAMA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2855452375"/>
                  </a:ext>
                </a:extLst>
              </a:tr>
              <a:tr h="456987">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50 m KURBAĞALAMA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nb-NO"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0 </a:t>
                      </a: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 KARIŞIK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3726348711"/>
                  </a:ext>
                </a:extLst>
              </a:tr>
              <a:tr h="409478">
                <a:tc>
                  <a:txBody>
                    <a:bodyPr/>
                    <a:lstStyle/>
                    <a:p>
                      <a:pPr>
                        <a:lnSpc>
                          <a:spcPct val="107000"/>
                        </a:lnSpc>
                        <a:spcAft>
                          <a:spcPts val="800"/>
                        </a:spcAft>
                      </a:pPr>
                      <a:r>
                        <a:rPr lang="tr-TR" sz="105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100 m KELEBEK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Kadın</a:t>
                      </a:r>
                    </a:p>
                    <a:p>
                      <a:pPr marL="0" marR="0" lvl="0" indent="0" algn="ctr" defTabSz="685800" rtl="0" eaLnBrk="1" fontAlgn="auto" latinLnBrk="0" hangingPunct="1">
                        <a:lnSpc>
                          <a:spcPct val="107000"/>
                        </a:lnSpc>
                        <a:spcBef>
                          <a:spcPts val="0"/>
                        </a:spcBef>
                        <a:spcAft>
                          <a:spcPts val="80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4X100 m KARIŞIK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2423218258"/>
                  </a:ext>
                </a:extLst>
              </a:tr>
              <a:tr h="409478">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4X100 m SERBEST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4X100 m KARIŞIK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12700" cap="flat" cmpd="sng"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3218653643"/>
                  </a:ext>
                </a:extLst>
              </a:tr>
              <a:tr h="409478">
                <a:tc>
                  <a:txBody>
                    <a:bodyPr/>
                    <a:lstStyle/>
                    <a:p>
                      <a:pPr>
                        <a:lnSpc>
                          <a:spcPct val="107000"/>
                        </a:lnSpc>
                        <a:spcAft>
                          <a:spcPts val="800"/>
                        </a:spcAft>
                      </a:pPr>
                      <a:r>
                        <a:rPr lang="tr-TR" sz="1050" b="1" dirty="0">
                          <a:solidFill>
                            <a:srgbClr val="E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4X100 m SERBEST </a:t>
                      </a:r>
                    </a:p>
                    <a:p>
                      <a:pPr marL="0" marR="0" lvl="0" indent="0" algn="l" defTabSz="685800" rtl="0" eaLnBrk="1" fontAlgn="auto" latinLnBrk="0" hangingPunct="1">
                        <a:lnSpc>
                          <a:spcPct val="107000"/>
                        </a:lnSpc>
                        <a:spcBef>
                          <a:spcPts val="0"/>
                        </a:spcBef>
                        <a:spcAft>
                          <a:spcPts val="800"/>
                        </a:spcAft>
                        <a:buClrTx/>
                        <a:buSzTx/>
                        <a:buFontTx/>
                        <a:buNone/>
                        <a:tabLst/>
                        <a:defRPr/>
                      </a:pPr>
                      <a:r>
                        <a:rPr lang="tr-TR" sz="700" dirty="0">
                          <a:effectLst/>
                          <a:latin typeface="Calibri" panose="020F0502020204030204" pitchFamily="34" charset="0"/>
                          <a:ea typeface="Calibri" panose="020F0502020204030204" pitchFamily="34" charset="0"/>
                          <a:cs typeface="Times New Roman" panose="02020603050405020304" pitchFamily="18" charset="0"/>
                        </a:rPr>
                        <a:t>6-7 -8 -9-10-11-12-13-14-15 YAŞ</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57150" cap="flat" cmpd="dbl"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Kadın</a:t>
                      </a:r>
                    </a:p>
                    <a:p>
                      <a:pPr algn="ctr">
                        <a:lnSpc>
                          <a:spcPct val="107000"/>
                        </a:lnSpc>
                        <a:spcAft>
                          <a:spcPts val="800"/>
                        </a:spcAft>
                      </a:pPr>
                      <a:r>
                        <a:rPr lang="tr-TR" sz="900" i="1" dirty="0">
                          <a:effectLst/>
                          <a:latin typeface="Calibri" panose="020F0502020204030204" pitchFamily="34" charset="0"/>
                          <a:ea typeface="Calibri" panose="020F0502020204030204" pitchFamily="34" charset="0"/>
                          <a:cs typeface="Times New Roman" panose="02020603050405020304" pitchFamily="18" charset="0"/>
                        </a:rPr>
                        <a:t>Erkek</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57150" cap="flat" cmpd="dbl" algn="ctr">
                      <a:solidFill>
                        <a:srgbClr val="2F5496"/>
                      </a:solidFill>
                      <a:prstDash val="solid"/>
                      <a:round/>
                      <a:headEnd type="none" w="med" len="med"/>
                      <a:tailEnd type="none" w="med" len="med"/>
                    </a:lnB>
                    <a:solidFill>
                      <a:srgbClr val="00B0F0"/>
                    </a:solidFill>
                  </a:tcPr>
                </a:tc>
                <a:tc>
                  <a:txBody>
                    <a:bodyPr/>
                    <a:lstStyle/>
                    <a:p>
                      <a:pPr>
                        <a:lnSpc>
                          <a:spcPct val="107000"/>
                        </a:lnSpc>
                        <a:spcAft>
                          <a:spcPts val="800"/>
                        </a:spcAft>
                      </a:pP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12700" cap="flat" cmpd="sng"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57150" cap="flat" cmpd="dbl" algn="ctr">
                      <a:solidFill>
                        <a:srgbClr val="2F5496"/>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0" marT="0" marB="0" anchor="ctr">
                    <a:lnL w="12700" cap="flat" cmpd="sng" algn="ctr">
                      <a:solidFill>
                        <a:srgbClr val="2F5496"/>
                      </a:solidFill>
                      <a:prstDash val="solid"/>
                      <a:round/>
                      <a:headEnd type="none" w="med" len="med"/>
                      <a:tailEnd type="none" w="med" len="med"/>
                    </a:lnL>
                    <a:lnR w="57150" cap="flat" cmpd="dbl" algn="ctr">
                      <a:solidFill>
                        <a:srgbClr val="2F5496"/>
                      </a:solidFill>
                      <a:prstDash val="solid"/>
                      <a:round/>
                      <a:headEnd type="none" w="med" len="med"/>
                      <a:tailEnd type="none" w="med" len="med"/>
                    </a:lnR>
                    <a:lnT w="12700" cap="flat" cmpd="sng" algn="ctr">
                      <a:solidFill>
                        <a:srgbClr val="2F5496"/>
                      </a:solidFill>
                      <a:prstDash val="solid"/>
                      <a:round/>
                      <a:headEnd type="none" w="med" len="med"/>
                      <a:tailEnd type="none" w="med" len="med"/>
                    </a:lnT>
                    <a:lnB w="57150" cap="flat" cmpd="dbl" algn="ctr">
                      <a:solidFill>
                        <a:srgbClr val="2F5496"/>
                      </a:solidFill>
                      <a:prstDash val="solid"/>
                      <a:round/>
                      <a:headEnd type="none" w="med" len="med"/>
                      <a:tailEnd type="none" w="med" len="med"/>
                    </a:lnB>
                    <a:solidFill>
                      <a:srgbClr val="00B0F0"/>
                    </a:solidFill>
                  </a:tcPr>
                </a:tc>
                <a:extLst>
                  <a:ext uri="{0D108BD9-81ED-4DB2-BD59-A6C34878D82A}">
                    <a16:rowId xmlns:a16="http://schemas.microsoft.com/office/drawing/2014/main" val="3799008207"/>
                  </a:ext>
                </a:extLst>
              </a:tr>
            </a:tbl>
          </a:graphicData>
        </a:graphic>
      </p:graphicFrame>
      <p:pic>
        <p:nvPicPr>
          <p:cNvPr id="2" name="Resim 1">
            <a:extLst>
              <a:ext uri="{FF2B5EF4-FFF2-40B4-BE49-F238E27FC236}">
                <a16:creationId xmlns:a16="http://schemas.microsoft.com/office/drawing/2014/main" id="{370EBCD1-17FA-0698-78DA-B55ABE1D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140" y="56447"/>
            <a:ext cx="1288390" cy="1267350"/>
          </a:xfrm>
          <a:prstGeom prst="rect">
            <a:avLst/>
          </a:prstGeom>
        </p:spPr>
      </p:pic>
    </p:spTree>
    <p:extLst>
      <p:ext uri="{BB962C8B-B14F-4D97-AF65-F5344CB8AC3E}">
        <p14:creationId xmlns:p14="http://schemas.microsoft.com/office/powerpoint/2010/main" val="322771786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3572</TotalTime>
  <Words>745</Words>
  <Application>Microsoft Office PowerPoint</Application>
  <PresentationFormat>A4 Kağıt (210x297 mm)</PresentationFormat>
  <Paragraphs>157</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Calibri Light</vt:lpstr>
      <vt:lpstr>Office Teması</vt:lpstr>
      <vt:lpstr>Kilis Yüzme İl  Temsilciliği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Malatya İl  Temsilciliği</dc:title>
  <dc:creator>Faruk KOŞAR</dc:creator>
  <cp:lastModifiedBy>LENOVO</cp:lastModifiedBy>
  <cp:revision>42</cp:revision>
  <dcterms:created xsi:type="dcterms:W3CDTF">2022-10-18T19:38:05Z</dcterms:created>
  <dcterms:modified xsi:type="dcterms:W3CDTF">2026-07-02T11:37:28Z</dcterms:modified>
</cp:coreProperties>
</file>